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0" r:id="rId1"/>
  </p:sldMasterIdLst>
  <p:notesMasterIdLst>
    <p:notesMasterId r:id="rId38"/>
  </p:notesMasterIdLst>
  <p:sldIdLst>
    <p:sldId id="256" r:id="rId2"/>
    <p:sldId id="277" r:id="rId3"/>
    <p:sldId id="288" r:id="rId4"/>
    <p:sldId id="281" r:id="rId5"/>
    <p:sldId id="260" r:id="rId6"/>
    <p:sldId id="289" r:id="rId7"/>
    <p:sldId id="290" r:id="rId8"/>
    <p:sldId id="291" r:id="rId9"/>
    <p:sldId id="261" r:id="rId10"/>
    <p:sldId id="259" r:id="rId11"/>
    <p:sldId id="279" r:id="rId12"/>
    <p:sldId id="280" r:id="rId13"/>
    <p:sldId id="262" r:id="rId14"/>
    <p:sldId id="282" r:id="rId15"/>
    <p:sldId id="263" r:id="rId16"/>
    <p:sldId id="264" r:id="rId17"/>
    <p:sldId id="265" r:id="rId18"/>
    <p:sldId id="266" r:id="rId19"/>
    <p:sldId id="286" r:id="rId20"/>
    <p:sldId id="284" r:id="rId21"/>
    <p:sldId id="285" r:id="rId22"/>
    <p:sldId id="287" r:id="rId23"/>
    <p:sldId id="283" r:id="rId24"/>
    <p:sldId id="271" r:id="rId25"/>
    <p:sldId id="275" r:id="rId26"/>
    <p:sldId id="295" r:id="rId27"/>
    <p:sldId id="296" r:id="rId28"/>
    <p:sldId id="297" r:id="rId29"/>
    <p:sldId id="298" r:id="rId30"/>
    <p:sldId id="299" r:id="rId31"/>
    <p:sldId id="300" r:id="rId32"/>
    <p:sldId id="301" r:id="rId33"/>
    <p:sldId id="302" r:id="rId34"/>
    <p:sldId id="303" r:id="rId35"/>
    <p:sldId id="304" r:id="rId36"/>
    <p:sldId id="276" r:id="rId37"/>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8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   </c:v>
                </c:pt>
              </c:strCache>
            </c:strRef>
          </c:tx>
          <c:dPt>
            <c:idx val="0"/>
            <c:bubble3D val="0"/>
            <c:spPr>
              <a:solidFill>
                <a:schemeClr val="accent6"/>
              </a:solidFill>
              <a:ln w="19050">
                <a:solidFill>
                  <a:schemeClr val="lt1"/>
                </a:solidFill>
              </a:ln>
              <a:effectLst/>
            </c:spPr>
            <c:extLst>
              <c:ext xmlns:c16="http://schemas.microsoft.com/office/drawing/2014/chart" uri="{C3380CC4-5D6E-409C-BE32-E72D297353CC}">
                <c16:uniqueId val="{00000001-1D0F-40EF-BFC2-2C8C888A231D}"/>
              </c:ext>
            </c:extLst>
          </c:dPt>
          <c:dPt>
            <c:idx val="1"/>
            <c:bubble3D val="0"/>
            <c:spPr>
              <a:solidFill>
                <a:schemeClr val="accent5"/>
              </a:solidFill>
              <a:ln w="19050">
                <a:solidFill>
                  <a:schemeClr val="lt1"/>
                </a:solidFill>
              </a:ln>
              <a:effectLst/>
            </c:spPr>
            <c:extLst>
              <c:ext xmlns:c16="http://schemas.microsoft.com/office/drawing/2014/chart" uri="{C3380CC4-5D6E-409C-BE32-E72D297353CC}">
                <c16:uniqueId val="{00000003-1D0F-40EF-BFC2-2C8C888A231D}"/>
              </c:ext>
            </c:extLst>
          </c:dPt>
          <c:dPt>
            <c:idx val="2"/>
            <c:bubble3D val="0"/>
            <c:spPr>
              <a:solidFill>
                <a:schemeClr val="accent4"/>
              </a:solidFill>
              <a:ln w="19050">
                <a:solidFill>
                  <a:schemeClr val="lt1"/>
                </a:solidFill>
              </a:ln>
              <a:effectLst/>
            </c:spPr>
            <c:extLst>
              <c:ext xmlns:c16="http://schemas.microsoft.com/office/drawing/2014/chart" uri="{C3380CC4-5D6E-409C-BE32-E72D297353CC}">
                <c16:uniqueId val="{00000005-1D0F-40EF-BFC2-2C8C888A231D}"/>
              </c:ext>
            </c:extLst>
          </c:dPt>
          <c:cat>
            <c:strRef>
              <c:f>Sheet1!$A$2:$A$4</c:f>
              <c:strCache>
                <c:ptCount val="3"/>
                <c:pt idx="0">
                  <c:v>INDIVIDUALIST</c:v>
                </c:pt>
                <c:pt idx="1">
                  <c:v>CULTURAL</c:v>
                </c:pt>
                <c:pt idx="2">
                  <c:v>ECONOMIC</c:v>
                </c:pt>
              </c:strCache>
            </c:strRef>
          </c:cat>
          <c:val>
            <c:numRef>
              <c:f>Sheet1!$B$2:$B$4</c:f>
              <c:numCache>
                <c:formatCode>General</c:formatCode>
                <c:ptCount val="3"/>
                <c:pt idx="0" formatCode="d\-mmm">
                  <c:v>1</c:v>
                </c:pt>
                <c:pt idx="1">
                  <c:v>1</c:v>
                </c:pt>
                <c:pt idx="2">
                  <c:v>1</c:v>
                </c:pt>
              </c:numCache>
            </c:numRef>
          </c:val>
          <c:extLst>
            <c:ext xmlns:c16="http://schemas.microsoft.com/office/drawing/2014/chart" uri="{C3380CC4-5D6E-409C-BE32-E72D297353CC}">
              <c16:uniqueId val="{00000006-1D0F-40EF-BFC2-2C8C888A231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1EB512-29F3-4418-81E2-67E799169941}" type="doc">
      <dgm:prSet loTypeId="urn:microsoft.com/office/officeart/2005/8/layout/process1" loCatId="process" qsTypeId="urn:microsoft.com/office/officeart/2005/8/quickstyle/simple5" qsCatId="simple" csTypeId="urn:microsoft.com/office/officeart/2005/8/colors/accent0_3" csCatId="mainScheme" phldr="1"/>
      <dgm:spPr/>
    </dgm:pt>
    <dgm:pt modelId="{21048918-FD65-4E41-B053-17AED252AFDF}">
      <dgm:prSet phldrT="[Text]">
        <dgm:style>
          <a:lnRef idx="3">
            <a:schemeClr val="lt1"/>
          </a:lnRef>
          <a:fillRef idx="1">
            <a:schemeClr val="accent2"/>
          </a:fillRef>
          <a:effectRef idx="1">
            <a:schemeClr val="accent2"/>
          </a:effectRef>
          <a:fontRef idx="minor">
            <a:schemeClr val="lt1"/>
          </a:fontRef>
        </dgm:style>
      </dgm:prSet>
      <dgm:spPr/>
      <dgm:t>
        <a:bodyPr/>
        <a:lstStyle/>
        <a:p>
          <a:r>
            <a:rPr lang="ro-RO" dirty="0" smtClean="0">
              <a:solidFill>
                <a:schemeClr val="tx1"/>
              </a:solidFill>
            </a:rPr>
            <a:t>IMAGINAȚIA</a:t>
          </a:r>
        </a:p>
        <a:p>
          <a:r>
            <a:rPr lang="ro-RO" dirty="0" smtClean="0">
              <a:solidFill>
                <a:schemeClr val="tx1"/>
              </a:solidFill>
            </a:rPr>
            <a:t>-închipuim-</a:t>
          </a:r>
          <a:endParaRPr lang="ro-RO" dirty="0">
            <a:solidFill>
              <a:schemeClr val="tx1"/>
            </a:solidFill>
          </a:endParaRPr>
        </a:p>
      </dgm:t>
    </dgm:pt>
    <dgm:pt modelId="{267AAF1F-4DE8-47A6-888B-14D3258D910A}" type="parTrans" cxnId="{B6C24BF5-6326-4751-B6BD-6F129F423D5E}">
      <dgm:prSet/>
      <dgm:spPr/>
      <dgm:t>
        <a:bodyPr/>
        <a:lstStyle/>
        <a:p>
          <a:endParaRPr lang="ro-RO"/>
        </a:p>
      </dgm:t>
    </dgm:pt>
    <dgm:pt modelId="{A40F080B-DE34-45D2-BCC0-9CBB57686757}" type="sibTrans" cxnId="{B6C24BF5-6326-4751-B6BD-6F129F423D5E}">
      <dgm:prSet/>
      <dgm:spPr/>
      <dgm:t>
        <a:bodyPr/>
        <a:lstStyle/>
        <a:p>
          <a:endParaRPr lang="ro-RO"/>
        </a:p>
      </dgm:t>
    </dgm:pt>
    <dgm:pt modelId="{9AAC629D-7F35-47BE-A97C-F3A07DAF5DB1}">
      <dgm:prSet phldrT="[Text]">
        <dgm:style>
          <a:lnRef idx="2">
            <a:schemeClr val="accent6">
              <a:shade val="50000"/>
            </a:schemeClr>
          </a:lnRef>
          <a:fillRef idx="1">
            <a:schemeClr val="accent6"/>
          </a:fillRef>
          <a:effectRef idx="0">
            <a:schemeClr val="accent6"/>
          </a:effectRef>
          <a:fontRef idx="minor">
            <a:schemeClr val="lt1"/>
          </a:fontRef>
        </dgm:style>
      </dgm:prSet>
      <dgm:spPr/>
      <dgm:t>
        <a:bodyPr/>
        <a:lstStyle/>
        <a:p>
          <a:r>
            <a:rPr lang="ro-RO" dirty="0" smtClean="0">
              <a:solidFill>
                <a:schemeClr val="tx1"/>
              </a:solidFill>
            </a:rPr>
            <a:t>CREATIVITATEA</a:t>
          </a:r>
        </a:p>
        <a:p>
          <a:r>
            <a:rPr lang="ro-RO" dirty="0" smtClean="0">
              <a:solidFill>
                <a:schemeClr val="tx1"/>
              </a:solidFill>
            </a:rPr>
            <a:t>-dezvoltăm-</a:t>
          </a:r>
          <a:endParaRPr lang="ro-RO" dirty="0">
            <a:solidFill>
              <a:schemeClr val="tx1"/>
            </a:solidFill>
          </a:endParaRPr>
        </a:p>
      </dgm:t>
    </dgm:pt>
    <dgm:pt modelId="{F0FED611-A33A-4AB8-9B17-504CACD24974}" type="parTrans" cxnId="{A0A06733-C556-4D05-AEC6-6747CD18C3B8}">
      <dgm:prSet/>
      <dgm:spPr/>
      <dgm:t>
        <a:bodyPr/>
        <a:lstStyle/>
        <a:p>
          <a:endParaRPr lang="ro-RO"/>
        </a:p>
      </dgm:t>
    </dgm:pt>
    <dgm:pt modelId="{186768FD-7FB0-48F5-BB41-DC4DC7955D59}" type="sibTrans" cxnId="{A0A06733-C556-4D05-AEC6-6747CD18C3B8}">
      <dgm:prSet/>
      <dgm:spPr/>
      <dgm:t>
        <a:bodyPr/>
        <a:lstStyle/>
        <a:p>
          <a:endParaRPr lang="ro-RO"/>
        </a:p>
      </dgm:t>
    </dgm:pt>
    <dgm:pt modelId="{7EEC38C8-8263-4073-AFE4-05ACDE7E6B03}">
      <dgm:prSet phldrT="[Text]">
        <dgm:style>
          <a:lnRef idx="3">
            <a:schemeClr val="lt1"/>
          </a:lnRef>
          <a:fillRef idx="1">
            <a:schemeClr val="accent2"/>
          </a:fillRef>
          <a:effectRef idx="1">
            <a:schemeClr val="accent2"/>
          </a:effectRef>
          <a:fontRef idx="minor">
            <a:schemeClr val="lt1"/>
          </a:fontRef>
        </dgm:style>
      </dgm:prSet>
      <dgm:spPr/>
      <dgm:t>
        <a:bodyPr/>
        <a:lstStyle/>
        <a:p>
          <a:r>
            <a:rPr lang="ro-RO" b="0" dirty="0" smtClean="0">
              <a:solidFill>
                <a:schemeClr val="tx1"/>
              </a:solidFill>
            </a:rPr>
            <a:t>INOVAȚIA</a:t>
          </a:r>
        </a:p>
        <a:p>
          <a:r>
            <a:rPr lang="ro-RO" b="0" dirty="0" smtClean="0">
              <a:solidFill>
                <a:schemeClr val="tx1"/>
              </a:solidFill>
            </a:rPr>
            <a:t>-aplicăm-</a:t>
          </a:r>
          <a:endParaRPr lang="ro-RO" b="0" dirty="0">
            <a:solidFill>
              <a:schemeClr val="tx1"/>
            </a:solidFill>
          </a:endParaRPr>
        </a:p>
      </dgm:t>
    </dgm:pt>
    <dgm:pt modelId="{62B6C413-AE68-46C5-9B7D-260781FB4B56}" type="parTrans" cxnId="{C16AC8B0-F413-42C1-AD5C-E914386EF546}">
      <dgm:prSet/>
      <dgm:spPr/>
      <dgm:t>
        <a:bodyPr/>
        <a:lstStyle/>
        <a:p>
          <a:endParaRPr lang="ro-RO"/>
        </a:p>
      </dgm:t>
    </dgm:pt>
    <dgm:pt modelId="{C67E8D2D-A676-4368-B2D8-29B573FE6506}" type="sibTrans" cxnId="{C16AC8B0-F413-42C1-AD5C-E914386EF546}">
      <dgm:prSet/>
      <dgm:spPr/>
      <dgm:t>
        <a:bodyPr/>
        <a:lstStyle/>
        <a:p>
          <a:endParaRPr lang="ro-RO"/>
        </a:p>
      </dgm:t>
    </dgm:pt>
    <dgm:pt modelId="{83CB955A-E246-4A92-98A5-19D74C4B0BC5}" type="pres">
      <dgm:prSet presAssocID="{2E1EB512-29F3-4418-81E2-67E799169941}" presName="Name0" presStyleCnt="0">
        <dgm:presLayoutVars>
          <dgm:dir/>
          <dgm:resizeHandles val="exact"/>
        </dgm:presLayoutVars>
      </dgm:prSet>
      <dgm:spPr/>
    </dgm:pt>
    <dgm:pt modelId="{A5B72967-C66F-4C22-989F-92869108C9F1}" type="pres">
      <dgm:prSet presAssocID="{21048918-FD65-4E41-B053-17AED252AFDF}" presName="node" presStyleLbl="node1" presStyleIdx="0" presStyleCnt="3">
        <dgm:presLayoutVars>
          <dgm:bulletEnabled val="1"/>
        </dgm:presLayoutVars>
      </dgm:prSet>
      <dgm:spPr/>
      <dgm:t>
        <a:bodyPr/>
        <a:lstStyle/>
        <a:p>
          <a:endParaRPr lang="ro-RO"/>
        </a:p>
      </dgm:t>
    </dgm:pt>
    <dgm:pt modelId="{9EF7444E-AB89-4F37-B04E-C5C75472BA4B}" type="pres">
      <dgm:prSet presAssocID="{A40F080B-DE34-45D2-BCC0-9CBB57686757}" presName="sibTrans" presStyleLbl="sibTrans2D1" presStyleIdx="0" presStyleCnt="2"/>
      <dgm:spPr/>
      <dgm:t>
        <a:bodyPr/>
        <a:lstStyle/>
        <a:p>
          <a:endParaRPr lang="ro-RO"/>
        </a:p>
      </dgm:t>
    </dgm:pt>
    <dgm:pt modelId="{A35387CB-3679-43AB-ABA0-7DDAC7520DAE}" type="pres">
      <dgm:prSet presAssocID="{A40F080B-DE34-45D2-BCC0-9CBB57686757}" presName="connectorText" presStyleLbl="sibTrans2D1" presStyleIdx="0" presStyleCnt="2"/>
      <dgm:spPr/>
      <dgm:t>
        <a:bodyPr/>
        <a:lstStyle/>
        <a:p>
          <a:endParaRPr lang="ro-RO"/>
        </a:p>
      </dgm:t>
    </dgm:pt>
    <dgm:pt modelId="{6877F56A-B5E7-428C-BFBA-760165A21801}" type="pres">
      <dgm:prSet presAssocID="{9AAC629D-7F35-47BE-A97C-F3A07DAF5DB1}" presName="node" presStyleLbl="node1" presStyleIdx="1" presStyleCnt="3">
        <dgm:presLayoutVars>
          <dgm:bulletEnabled val="1"/>
        </dgm:presLayoutVars>
      </dgm:prSet>
      <dgm:spPr/>
      <dgm:t>
        <a:bodyPr/>
        <a:lstStyle/>
        <a:p>
          <a:endParaRPr lang="ro-RO"/>
        </a:p>
      </dgm:t>
    </dgm:pt>
    <dgm:pt modelId="{DC4E5900-D657-4618-A189-72DD545CC425}" type="pres">
      <dgm:prSet presAssocID="{186768FD-7FB0-48F5-BB41-DC4DC7955D59}" presName="sibTrans" presStyleLbl="sibTrans2D1" presStyleIdx="1" presStyleCnt="2" custFlipVert="1" custFlipHor="1"/>
      <dgm:spPr/>
      <dgm:t>
        <a:bodyPr/>
        <a:lstStyle/>
        <a:p>
          <a:endParaRPr lang="ro-RO"/>
        </a:p>
      </dgm:t>
    </dgm:pt>
    <dgm:pt modelId="{5084C979-049D-4648-930D-3B09FE19C4E0}" type="pres">
      <dgm:prSet presAssocID="{186768FD-7FB0-48F5-BB41-DC4DC7955D59}" presName="connectorText" presStyleLbl="sibTrans2D1" presStyleIdx="1" presStyleCnt="2"/>
      <dgm:spPr/>
      <dgm:t>
        <a:bodyPr/>
        <a:lstStyle/>
        <a:p>
          <a:endParaRPr lang="ro-RO"/>
        </a:p>
      </dgm:t>
    </dgm:pt>
    <dgm:pt modelId="{0292A52D-4CDF-47A9-87F9-7AFD321A71CE}" type="pres">
      <dgm:prSet presAssocID="{7EEC38C8-8263-4073-AFE4-05ACDE7E6B03}" presName="node" presStyleLbl="node1" presStyleIdx="2" presStyleCnt="3">
        <dgm:presLayoutVars>
          <dgm:bulletEnabled val="1"/>
        </dgm:presLayoutVars>
      </dgm:prSet>
      <dgm:spPr/>
      <dgm:t>
        <a:bodyPr/>
        <a:lstStyle/>
        <a:p>
          <a:endParaRPr lang="ro-RO"/>
        </a:p>
      </dgm:t>
    </dgm:pt>
  </dgm:ptLst>
  <dgm:cxnLst>
    <dgm:cxn modelId="{C16AC8B0-F413-42C1-AD5C-E914386EF546}" srcId="{2E1EB512-29F3-4418-81E2-67E799169941}" destId="{7EEC38C8-8263-4073-AFE4-05ACDE7E6B03}" srcOrd="2" destOrd="0" parTransId="{62B6C413-AE68-46C5-9B7D-260781FB4B56}" sibTransId="{C67E8D2D-A676-4368-B2D8-29B573FE6506}"/>
    <dgm:cxn modelId="{A6CB7346-E8CA-4940-92A2-904A1A10ED23}" type="presOf" srcId="{2E1EB512-29F3-4418-81E2-67E799169941}" destId="{83CB955A-E246-4A92-98A5-19D74C4B0BC5}" srcOrd="0" destOrd="0" presId="urn:microsoft.com/office/officeart/2005/8/layout/process1"/>
    <dgm:cxn modelId="{99962BC5-01BA-4604-9817-595F81862E75}" type="presOf" srcId="{186768FD-7FB0-48F5-BB41-DC4DC7955D59}" destId="{5084C979-049D-4648-930D-3B09FE19C4E0}" srcOrd="1" destOrd="0" presId="urn:microsoft.com/office/officeart/2005/8/layout/process1"/>
    <dgm:cxn modelId="{B6C24BF5-6326-4751-B6BD-6F129F423D5E}" srcId="{2E1EB512-29F3-4418-81E2-67E799169941}" destId="{21048918-FD65-4E41-B053-17AED252AFDF}" srcOrd="0" destOrd="0" parTransId="{267AAF1F-4DE8-47A6-888B-14D3258D910A}" sibTransId="{A40F080B-DE34-45D2-BCC0-9CBB57686757}"/>
    <dgm:cxn modelId="{A0A06733-C556-4D05-AEC6-6747CD18C3B8}" srcId="{2E1EB512-29F3-4418-81E2-67E799169941}" destId="{9AAC629D-7F35-47BE-A97C-F3A07DAF5DB1}" srcOrd="1" destOrd="0" parTransId="{F0FED611-A33A-4AB8-9B17-504CACD24974}" sibTransId="{186768FD-7FB0-48F5-BB41-DC4DC7955D59}"/>
    <dgm:cxn modelId="{D25AA6BC-1FA2-4A9E-AA93-4D07D6352CB7}" type="presOf" srcId="{186768FD-7FB0-48F5-BB41-DC4DC7955D59}" destId="{DC4E5900-D657-4618-A189-72DD545CC425}" srcOrd="0" destOrd="0" presId="urn:microsoft.com/office/officeart/2005/8/layout/process1"/>
    <dgm:cxn modelId="{7A2589AC-C541-4867-B3A3-7EF31BBA2C7B}" type="presOf" srcId="{7EEC38C8-8263-4073-AFE4-05ACDE7E6B03}" destId="{0292A52D-4CDF-47A9-87F9-7AFD321A71CE}" srcOrd="0" destOrd="0" presId="urn:microsoft.com/office/officeart/2005/8/layout/process1"/>
    <dgm:cxn modelId="{BC2D55FA-6273-44D4-9D60-D02D824645B8}" type="presOf" srcId="{A40F080B-DE34-45D2-BCC0-9CBB57686757}" destId="{9EF7444E-AB89-4F37-B04E-C5C75472BA4B}" srcOrd="0" destOrd="0" presId="urn:microsoft.com/office/officeart/2005/8/layout/process1"/>
    <dgm:cxn modelId="{F8E7B52A-CAF9-4CFA-9782-B1A4E4DF6B5A}" type="presOf" srcId="{9AAC629D-7F35-47BE-A97C-F3A07DAF5DB1}" destId="{6877F56A-B5E7-428C-BFBA-760165A21801}" srcOrd="0" destOrd="0" presId="urn:microsoft.com/office/officeart/2005/8/layout/process1"/>
    <dgm:cxn modelId="{E2E872B7-AFA0-4FBE-86A1-BA276283C749}" type="presOf" srcId="{A40F080B-DE34-45D2-BCC0-9CBB57686757}" destId="{A35387CB-3679-43AB-ABA0-7DDAC7520DAE}" srcOrd="1" destOrd="0" presId="urn:microsoft.com/office/officeart/2005/8/layout/process1"/>
    <dgm:cxn modelId="{3B614CF5-A761-40E1-A9D8-316936D6A28B}" type="presOf" srcId="{21048918-FD65-4E41-B053-17AED252AFDF}" destId="{A5B72967-C66F-4C22-989F-92869108C9F1}" srcOrd="0" destOrd="0" presId="urn:microsoft.com/office/officeart/2005/8/layout/process1"/>
    <dgm:cxn modelId="{FCF0E770-9B07-4A3B-A783-0BFFBF4A5380}" type="presParOf" srcId="{83CB955A-E246-4A92-98A5-19D74C4B0BC5}" destId="{A5B72967-C66F-4C22-989F-92869108C9F1}" srcOrd="0" destOrd="0" presId="urn:microsoft.com/office/officeart/2005/8/layout/process1"/>
    <dgm:cxn modelId="{F4C24D18-4D0B-43C7-B079-16FAF07356F3}" type="presParOf" srcId="{83CB955A-E246-4A92-98A5-19D74C4B0BC5}" destId="{9EF7444E-AB89-4F37-B04E-C5C75472BA4B}" srcOrd="1" destOrd="0" presId="urn:microsoft.com/office/officeart/2005/8/layout/process1"/>
    <dgm:cxn modelId="{91815CE9-5EC9-4160-8A1C-70059DA4F382}" type="presParOf" srcId="{9EF7444E-AB89-4F37-B04E-C5C75472BA4B}" destId="{A35387CB-3679-43AB-ABA0-7DDAC7520DAE}" srcOrd="0" destOrd="0" presId="urn:microsoft.com/office/officeart/2005/8/layout/process1"/>
    <dgm:cxn modelId="{EE07BE12-2C03-4DCF-997F-713E03E6E07B}" type="presParOf" srcId="{83CB955A-E246-4A92-98A5-19D74C4B0BC5}" destId="{6877F56A-B5E7-428C-BFBA-760165A21801}" srcOrd="2" destOrd="0" presId="urn:microsoft.com/office/officeart/2005/8/layout/process1"/>
    <dgm:cxn modelId="{C08037C0-01F6-4B55-A044-1BF95E86B2D2}" type="presParOf" srcId="{83CB955A-E246-4A92-98A5-19D74C4B0BC5}" destId="{DC4E5900-D657-4618-A189-72DD545CC425}" srcOrd="3" destOrd="0" presId="urn:microsoft.com/office/officeart/2005/8/layout/process1"/>
    <dgm:cxn modelId="{02B404EF-88DE-4928-97C0-889E7C91EA26}" type="presParOf" srcId="{DC4E5900-D657-4618-A189-72DD545CC425}" destId="{5084C979-049D-4648-930D-3B09FE19C4E0}" srcOrd="0" destOrd="0" presId="urn:microsoft.com/office/officeart/2005/8/layout/process1"/>
    <dgm:cxn modelId="{60925CD2-00A6-4F6F-A118-88ADC928D4B7}" type="presParOf" srcId="{83CB955A-E246-4A92-98A5-19D74C4B0BC5}" destId="{0292A52D-4CDF-47A9-87F9-7AFD321A71CE}"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B72967-C66F-4C22-989F-92869108C9F1}">
      <dsp:nvSpPr>
        <dsp:cNvPr id="0" name=""/>
        <dsp:cNvSpPr/>
      </dsp:nvSpPr>
      <dsp:spPr>
        <a:xfrm>
          <a:off x="7143" y="1558565"/>
          <a:ext cx="2135187" cy="1281112"/>
        </a:xfrm>
        <a:prstGeom prst="roundRect">
          <a:avLst>
            <a:gd name="adj" fmla="val 10000"/>
          </a:avLst>
        </a:prstGeom>
        <a:solidFill>
          <a:schemeClr val="accent2"/>
        </a:solidFill>
        <a:ln w="19050" cap="flat" cmpd="sng" algn="in">
          <a:solidFill>
            <a:schemeClr val="lt1"/>
          </a:solidFill>
          <a:prstDash val="solid"/>
        </a:ln>
        <a:effectLst/>
      </dsp:spPr>
      <dsp:style>
        <a:lnRef idx="3">
          <a:schemeClr val="lt1"/>
        </a:lnRef>
        <a:fillRef idx="1">
          <a:schemeClr val="accent2"/>
        </a:fillRef>
        <a:effectRef idx="1">
          <a:schemeClr val="accent2"/>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ro-RO" sz="2300" kern="1200" dirty="0" smtClean="0">
              <a:solidFill>
                <a:schemeClr val="tx1"/>
              </a:solidFill>
            </a:rPr>
            <a:t>IMAGINAȚIA</a:t>
          </a:r>
        </a:p>
        <a:p>
          <a:pPr lvl="0" algn="ctr" defTabSz="1022350">
            <a:lnSpc>
              <a:spcPct val="90000"/>
            </a:lnSpc>
            <a:spcBef>
              <a:spcPct val="0"/>
            </a:spcBef>
            <a:spcAft>
              <a:spcPct val="35000"/>
            </a:spcAft>
          </a:pPr>
          <a:r>
            <a:rPr lang="ro-RO" sz="2300" kern="1200" dirty="0" smtClean="0">
              <a:solidFill>
                <a:schemeClr val="tx1"/>
              </a:solidFill>
            </a:rPr>
            <a:t>-închipuim-</a:t>
          </a:r>
          <a:endParaRPr lang="ro-RO" sz="2300" kern="1200" dirty="0">
            <a:solidFill>
              <a:schemeClr val="tx1"/>
            </a:solidFill>
          </a:endParaRPr>
        </a:p>
      </dsp:txBody>
      <dsp:txXfrm>
        <a:off x="44665" y="1596087"/>
        <a:ext cx="2060143" cy="1206068"/>
      </dsp:txXfrm>
    </dsp:sp>
    <dsp:sp modelId="{9EF7444E-AB89-4F37-B04E-C5C75472BA4B}">
      <dsp:nvSpPr>
        <dsp:cNvPr id="0" name=""/>
        <dsp:cNvSpPr/>
      </dsp:nvSpPr>
      <dsp:spPr>
        <a:xfrm>
          <a:off x="2355850" y="1934358"/>
          <a:ext cx="452659" cy="529526"/>
        </a:xfrm>
        <a:prstGeom prst="rightArrow">
          <a:avLst>
            <a:gd name="adj1" fmla="val 60000"/>
            <a:gd name="adj2" fmla="val 50000"/>
          </a:avLst>
        </a:prstGeom>
        <a:gradFill rotWithShape="0">
          <a:gsLst>
            <a:gs pos="0">
              <a:schemeClr val="dk2">
                <a:tint val="60000"/>
                <a:hueOff val="0"/>
                <a:satOff val="0"/>
                <a:lumOff val="0"/>
                <a:alphaOff val="0"/>
                <a:tint val="94000"/>
                <a:satMod val="103000"/>
                <a:lumMod val="102000"/>
              </a:schemeClr>
            </a:gs>
            <a:gs pos="50000">
              <a:schemeClr val="dk2">
                <a:tint val="60000"/>
                <a:hueOff val="0"/>
                <a:satOff val="0"/>
                <a:lumOff val="0"/>
                <a:alphaOff val="0"/>
                <a:shade val="100000"/>
                <a:satMod val="110000"/>
                <a:lumMod val="100000"/>
              </a:schemeClr>
            </a:gs>
            <a:gs pos="100000">
              <a:schemeClr val="dk2">
                <a:tint val="60000"/>
                <a:hueOff val="0"/>
                <a:satOff val="0"/>
                <a:lumOff val="0"/>
                <a:alphaOff val="0"/>
                <a:shade val="78000"/>
                <a:satMod val="120000"/>
                <a:lumMod val="99000"/>
              </a:schemeClr>
            </a:gs>
          </a:gsLst>
          <a:lin ang="5400000" scaled="0"/>
        </a:gradFill>
        <a:ln>
          <a:noFill/>
        </a:ln>
        <a:effectLst>
          <a:outerShdw blurRad="57150" dist="19050" dir="5400000" algn="ctr" rotWithShape="0">
            <a:srgbClr val="000000">
              <a:alpha val="35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ro-RO" sz="1800" kern="1200"/>
        </a:p>
      </dsp:txBody>
      <dsp:txXfrm>
        <a:off x="2355850" y="2040263"/>
        <a:ext cx="316861" cy="317716"/>
      </dsp:txXfrm>
    </dsp:sp>
    <dsp:sp modelId="{6877F56A-B5E7-428C-BFBA-760165A21801}">
      <dsp:nvSpPr>
        <dsp:cNvPr id="0" name=""/>
        <dsp:cNvSpPr/>
      </dsp:nvSpPr>
      <dsp:spPr>
        <a:xfrm>
          <a:off x="2996406" y="1558565"/>
          <a:ext cx="2135187" cy="1281112"/>
        </a:xfrm>
        <a:prstGeom prst="roundRect">
          <a:avLst>
            <a:gd name="adj" fmla="val 10000"/>
          </a:avLst>
        </a:prstGeom>
        <a:solidFill>
          <a:schemeClr val="accent6"/>
        </a:solidFill>
        <a:ln w="34925" cap="flat" cmpd="sng" algn="in">
          <a:solidFill>
            <a:schemeClr val="accent6">
              <a:shade val="50000"/>
            </a:schemeClr>
          </a:solidFill>
          <a:prstDash val="solid"/>
        </a:ln>
        <a:effectLst/>
      </dsp:spPr>
      <dsp:style>
        <a:lnRef idx="2">
          <a:schemeClr val="accent6">
            <a:shade val="50000"/>
          </a:schemeClr>
        </a:lnRef>
        <a:fillRef idx="1">
          <a:schemeClr val="accent6"/>
        </a:fillRef>
        <a:effectRef idx="0">
          <a:schemeClr val="accent6"/>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ro-RO" sz="2300" kern="1200" dirty="0" smtClean="0">
              <a:solidFill>
                <a:schemeClr val="tx1"/>
              </a:solidFill>
            </a:rPr>
            <a:t>CREATIVITATEA</a:t>
          </a:r>
        </a:p>
        <a:p>
          <a:pPr lvl="0" algn="ctr" defTabSz="1022350">
            <a:lnSpc>
              <a:spcPct val="90000"/>
            </a:lnSpc>
            <a:spcBef>
              <a:spcPct val="0"/>
            </a:spcBef>
            <a:spcAft>
              <a:spcPct val="35000"/>
            </a:spcAft>
          </a:pPr>
          <a:r>
            <a:rPr lang="ro-RO" sz="2300" kern="1200" dirty="0" smtClean="0">
              <a:solidFill>
                <a:schemeClr val="tx1"/>
              </a:solidFill>
            </a:rPr>
            <a:t>-dezvoltăm-</a:t>
          </a:r>
          <a:endParaRPr lang="ro-RO" sz="2300" kern="1200" dirty="0">
            <a:solidFill>
              <a:schemeClr val="tx1"/>
            </a:solidFill>
          </a:endParaRPr>
        </a:p>
      </dsp:txBody>
      <dsp:txXfrm>
        <a:off x="3033928" y="1596087"/>
        <a:ext cx="2060143" cy="1206068"/>
      </dsp:txXfrm>
    </dsp:sp>
    <dsp:sp modelId="{DC4E5900-D657-4618-A189-72DD545CC425}">
      <dsp:nvSpPr>
        <dsp:cNvPr id="0" name=""/>
        <dsp:cNvSpPr/>
      </dsp:nvSpPr>
      <dsp:spPr>
        <a:xfrm flipH="1" flipV="1">
          <a:off x="5345112" y="1934358"/>
          <a:ext cx="452659" cy="529526"/>
        </a:xfrm>
        <a:prstGeom prst="rightArrow">
          <a:avLst>
            <a:gd name="adj1" fmla="val 60000"/>
            <a:gd name="adj2" fmla="val 50000"/>
          </a:avLst>
        </a:prstGeom>
        <a:gradFill rotWithShape="0">
          <a:gsLst>
            <a:gs pos="0">
              <a:schemeClr val="dk2">
                <a:tint val="60000"/>
                <a:hueOff val="0"/>
                <a:satOff val="0"/>
                <a:lumOff val="0"/>
                <a:alphaOff val="0"/>
                <a:tint val="94000"/>
                <a:satMod val="103000"/>
                <a:lumMod val="102000"/>
              </a:schemeClr>
            </a:gs>
            <a:gs pos="50000">
              <a:schemeClr val="dk2">
                <a:tint val="60000"/>
                <a:hueOff val="0"/>
                <a:satOff val="0"/>
                <a:lumOff val="0"/>
                <a:alphaOff val="0"/>
                <a:shade val="100000"/>
                <a:satMod val="110000"/>
                <a:lumMod val="100000"/>
              </a:schemeClr>
            </a:gs>
            <a:gs pos="100000">
              <a:schemeClr val="dk2">
                <a:tint val="60000"/>
                <a:hueOff val="0"/>
                <a:satOff val="0"/>
                <a:lumOff val="0"/>
                <a:alphaOff val="0"/>
                <a:shade val="78000"/>
                <a:satMod val="120000"/>
                <a:lumMod val="99000"/>
              </a:schemeClr>
            </a:gs>
          </a:gsLst>
          <a:lin ang="5400000" scaled="0"/>
        </a:gradFill>
        <a:ln>
          <a:noFill/>
        </a:ln>
        <a:effectLst>
          <a:outerShdw blurRad="57150" dist="19050" dir="5400000" algn="ctr" rotWithShape="0">
            <a:srgbClr val="000000">
              <a:alpha val="35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ro-RO" sz="1800" kern="1200"/>
        </a:p>
      </dsp:txBody>
      <dsp:txXfrm rot="10800000">
        <a:off x="5480910" y="2040263"/>
        <a:ext cx="316861" cy="317716"/>
      </dsp:txXfrm>
    </dsp:sp>
    <dsp:sp modelId="{0292A52D-4CDF-47A9-87F9-7AFD321A71CE}">
      <dsp:nvSpPr>
        <dsp:cNvPr id="0" name=""/>
        <dsp:cNvSpPr/>
      </dsp:nvSpPr>
      <dsp:spPr>
        <a:xfrm>
          <a:off x="5985668" y="1558565"/>
          <a:ext cx="2135187" cy="1281112"/>
        </a:xfrm>
        <a:prstGeom prst="roundRect">
          <a:avLst>
            <a:gd name="adj" fmla="val 10000"/>
          </a:avLst>
        </a:prstGeom>
        <a:solidFill>
          <a:schemeClr val="accent2"/>
        </a:solidFill>
        <a:ln w="19050" cap="flat" cmpd="sng" algn="in">
          <a:solidFill>
            <a:schemeClr val="lt1"/>
          </a:solidFill>
          <a:prstDash val="solid"/>
        </a:ln>
        <a:effectLst/>
      </dsp:spPr>
      <dsp:style>
        <a:lnRef idx="3">
          <a:schemeClr val="lt1"/>
        </a:lnRef>
        <a:fillRef idx="1">
          <a:schemeClr val="accent2"/>
        </a:fillRef>
        <a:effectRef idx="1">
          <a:schemeClr val="accent2"/>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ro-RO" sz="2300" b="0" kern="1200" dirty="0" smtClean="0">
              <a:solidFill>
                <a:schemeClr val="tx1"/>
              </a:solidFill>
            </a:rPr>
            <a:t>INOVAȚIA</a:t>
          </a:r>
        </a:p>
        <a:p>
          <a:pPr lvl="0" algn="ctr" defTabSz="1022350">
            <a:lnSpc>
              <a:spcPct val="90000"/>
            </a:lnSpc>
            <a:spcBef>
              <a:spcPct val="0"/>
            </a:spcBef>
            <a:spcAft>
              <a:spcPct val="35000"/>
            </a:spcAft>
          </a:pPr>
          <a:r>
            <a:rPr lang="ro-RO" sz="2300" b="0" kern="1200" dirty="0" smtClean="0">
              <a:solidFill>
                <a:schemeClr val="tx1"/>
              </a:solidFill>
            </a:rPr>
            <a:t>-aplicăm-</a:t>
          </a:r>
          <a:endParaRPr lang="ro-RO" sz="2300" b="0" kern="1200" dirty="0">
            <a:solidFill>
              <a:schemeClr val="tx1"/>
            </a:solidFill>
          </a:endParaRPr>
        </a:p>
      </dsp:txBody>
      <dsp:txXfrm>
        <a:off x="6023190" y="1596087"/>
        <a:ext cx="2060143" cy="1206068"/>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png>
</file>

<file path=ppt/media/image2.jpeg>
</file>

<file path=ppt/media/image20.jpe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01544B-691A-45AF-A2C8-3504847355A8}" type="datetimeFigureOut">
              <a:rPr lang="en-GB" smtClean="0"/>
              <a:t>02/12/2021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5B4AF-C196-4C28-AEAB-5D0F02FDC772}" type="slidenum">
              <a:rPr lang="en-GB" smtClean="0"/>
              <a:t>‹#›</a:t>
            </a:fld>
            <a:endParaRPr lang="en-GB"/>
          </a:p>
        </p:txBody>
      </p:sp>
    </p:spTree>
    <p:extLst>
      <p:ext uri="{BB962C8B-B14F-4D97-AF65-F5344CB8AC3E}">
        <p14:creationId xmlns:p14="http://schemas.microsoft.com/office/powerpoint/2010/main" val="1619682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2867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53CA1908-2742-41EC-B81A-AC8E290FE0B6}" type="slidenum">
              <a:rPr lang="en-US" altLang="en-US">
                <a:latin typeface="Calibri" panose="020F0502020204030204" pitchFamily="34" charset="0"/>
              </a:rPr>
              <a:pPr/>
              <a:t>29</a:t>
            </a:fld>
            <a:endParaRPr lang="en-US" altLang="en-US">
              <a:latin typeface="Calibri" panose="020F0502020204030204" pitchFamily="34" charset="0"/>
            </a:endParaRPr>
          </a:p>
        </p:txBody>
      </p:sp>
    </p:spTree>
    <p:extLst>
      <p:ext uri="{BB962C8B-B14F-4D97-AF65-F5344CB8AC3E}">
        <p14:creationId xmlns:p14="http://schemas.microsoft.com/office/powerpoint/2010/main" val="967241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94057A48-08B5-4C57-A8CA-F80ED57C1C57}" type="datetimeFigureOut">
              <a:rPr lang="ro-RO" smtClean="0"/>
              <a:t>02.12.2021</a:t>
            </a:fld>
            <a:endParaRPr lang="ro-RO"/>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ro-RO"/>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FA4DBDAB-EB78-4565-8221-082A448AE039}" type="slidenum">
              <a:rPr lang="ro-RO" smtClean="0"/>
              <a:t>‹#›</a:t>
            </a:fld>
            <a:endParaRPr lang="ro-RO"/>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380439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4057A48-08B5-4C57-A8CA-F80ED57C1C57}" type="datetimeFigureOut">
              <a:rPr lang="ro-RO" smtClean="0"/>
              <a:t>02.12.2021</a:t>
            </a:fld>
            <a:endParaRPr lang="ro-RO"/>
          </a:p>
        </p:txBody>
      </p:sp>
      <p:sp>
        <p:nvSpPr>
          <p:cNvPr id="5" name="Footer Placeholder 4"/>
          <p:cNvSpPr>
            <a:spLocks noGrp="1"/>
          </p:cNvSpPr>
          <p:nvPr>
            <p:ph type="ftr" sz="quarter" idx="11"/>
          </p:nvPr>
        </p:nvSpPr>
        <p:spPr/>
        <p:txBody>
          <a:bodyPr/>
          <a:lstStyle/>
          <a:p>
            <a:endParaRPr lang="ro-RO"/>
          </a:p>
        </p:txBody>
      </p:sp>
      <p:sp>
        <p:nvSpPr>
          <p:cNvPr id="6" name="Slide Number Placeholder 5"/>
          <p:cNvSpPr>
            <a:spLocks noGrp="1"/>
          </p:cNvSpPr>
          <p:nvPr>
            <p:ph type="sldNum" sz="quarter" idx="12"/>
          </p:nvPr>
        </p:nvSpPr>
        <p:spPr/>
        <p:txBody>
          <a:bodyPr/>
          <a:lstStyle/>
          <a:p>
            <a:fld id="{FA4DBDAB-EB78-4565-8221-082A448AE039}" type="slidenum">
              <a:rPr lang="ro-RO" smtClean="0"/>
              <a:t>‹#›</a:t>
            </a:fld>
            <a:endParaRPr lang="ro-RO"/>
          </a:p>
        </p:txBody>
      </p:sp>
    </p:spTree>
    <p:extLst>
      <p:ext uri="{BB962C8B-B14F-4D97-AF65-F5344CB8AC3E}">
        <p14:creationId xmlns:p14="http://schemas.microsoft.com/office/powerpoint/2010/main" val="4262580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4057A48-08B5-4C57-A8CA-F80ED57C1C57}" type="datetimeFigureOut">
              <a:rPr lang="ro-RO" smtClean="0"/>
              <a:t>02.12.2021</a:t>
            </a:fld>
            <a:endParaRPr lang="ro-RO"/>
          </a:p>
        </p:txBody>
      </p:sp>
      <p:sp>
        <p:nvSpPr>
          <p:cNvPr id="5" name="Footer Placeholder 4"/>
          <p:cNvSpPr>
            <a:spLocks noGrp="1"/>
          </p:cNvSpPr>
          <p:nvPr>
            <p:ph type="ftr" sz="quarter" idx="11"/>
          </p:nvPr>
        </p:nvSpPr>
        <p:spPr/>
        <p:txBody>
          <a:bodyPr/>
          <a:lstStyle/>
          <a:p>
            <a:endParaRPr lang="ro-RO"/>
          </a:p>
        </p:txBody>
      </p:sp>
      <p:sp>
        <p:nvSpPr>
          <p:cNvPr id="6" name="Slide Number Placeholder 5"/>
          <p:cNvSpPr>
            <a:spLocks noGrp="1"/>
          </p:cNvSpPr>
          <p:nvPr>
            <p:ph type="sldNum" sz="quarter" idx="12"/>
          </p:nvPr>
        </p:nvSpPr>
        <p:spPr/>
        <p:txBody>
          <a:bodyPr/>
          <a:lstStyle/>
          <a:p>
            <a:fld id="{FA4DBDAB-EB78-4565-8221-082A448AE039}" type="slidenum">
              <a:rPr lang="ro-RO" smtClean="0"/>
              <a:t>‹#›</a:t>
            </a:fld>
            <a:endParaRPr lang="ro-RO"/>
          </a:p>
        </p:txBody>
      </p:sp>
    </p:spTree>
    <p:extLst>
      <p:ext uri="{BB962C8B-B14F-4D97-AF65-F5344CB8AC3E}">
        <p14:creationId xmlns:p14="http://schemas.microsoft.com/office/powerpoint/2010/main" val="1015307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4057A48-08B5-4C57-A8CA-F80ED57C1C57}" type="datetimeFigureOut">
              <a:rPr lang="ro-RO" smtClean="0"/>
              <a:t>02.12.2021</a:t>
            </a:fld>
            <a:endParaRPr lang="ro-RO"/>
          </a:p>
        </p:txBody>
      </p:sp>
      <p:sp>
        <p:nvSpPr>
          <p:cNvPr id="5" name="Footer Placeholder 4"/>
          <p:cNvSpPr>
            <a:spLocks noGrp="1"/>
          </p:cNvSpPr>
          <p:nvPr>
            <p:ph type="ftr" sz="quarter" idx="11"/>
          </p:nvPr>
        </p:nvSpPr>
        <p:spPr/>
        <p:txBody>
          <a:bodyPr/>
          <a:lstStyle/>
          <a:p>
            <a:endParaRPr lang="ro-RO"/>
          </a:p>
        </p:txBody>
      </p:sp>
      <p:sp>
        <p:nvSpPr>
          <p:cNvPr id="6" name="Slide Number Placeholder 5"/>
          <p:cNvSpPr>
            <a:spLocks noGrp="1"/>
          </p:cNvSpPr>
          <p:nvPr>
            <p:ph type="sldNum" sz="quarter" idx="12"/>
          </p:nvPr>
        </p:nvSpPr>
        <p:spPr/>
        <p:txBody>
          <a:bodyPr/>
          <a:lstStyle/>
          <a:p>
            <a:fld id="{FA4DBDAB-EB78-4565-8221-082A448AE039}" type="slidenum">
              <a:rPr lang="ro-RO" smtClean="0"/>
              <a:t>‹#›</a:t>
            </a:fld>
            <a:endParaRPr lang="ro-RO"/>
          </a:p>
        </p:txBody>
      </p:sp>
    </p:spTree>
    <p:extLst>
      <p:ext uri="{BB962C8B-B14F-4D97-AF65-F5344CB8AC3E}">
        <p14:creationId xmlns:p14="http://schemas.microsoft.com/office/powerpoint/2010/main" val="140719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94057A48-08B5-4C57-A8CA-F80ED57C1C57}" type="datetimeFigureOut">
              <a:rPr lang="ro-RO" smtClean="0"/>
              <a:t>02.12.2021</a:t>
            </a:fld>
            <a:endParaRPr lang="ro-RO"/>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ro-RO"/>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FA4DBDAB-EB78-4565-8221-082A448AE039}" type="slidenum">
              <a:rPr lang="ro-RO" smtClean="0"/>
              <a:t>‹#›</a:t>
            </a:fld>
            <a:endParaRPr lang="ro-RO"/>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577886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4057A48-08B5-4C57-A8CA-F80ED57C1C57}" type="datetimeFigureOut">
              <a:rPr lang="ro-RO" smtClean="0"/>
              <a:t>02.12.2021</a:t>
            </a:fld>
            <a:endParaRPr lang="ro-RO"/>
          </a:p>
        </p:txBody>
      </p:sp>
      <p:sp>
        <p:nvSpPr>
          <p:cNvPr id="6" name="Footer Placeholder 5"/>
          <p:cNvSpPr>
            <a:spLocks noGrp="1"/>
          </p:cNvSpPr>
          <p:nvPr>
            <p:ph type="ftr" sz="quarter" idx="11"/>
          </p:nvPr>
        </p:nvSpPr>
        <p:spPr/>
        <p:txBody>
          <a:bodyPr/>
          <a:lstStyle/>
          <a:p>
            <a:endParaRPr lang="ro-RO"/>
          </a:p>
        </p:txBody>
      </p:sp>
      <p:sp>
        <p:nvSpPr>
          <p:cNvPr id="7" name="Slide Number Placeholder 6"/>
          <p:cNvSpPr>
            <a:spLocks noGrp="1"/>
          </p:cNvSpPr>
          <p:nvPr>
            <p:ph type="sldNum" sz="quarter" idx="12"/>
          </p:nvPr>
        </p:nvSpPr>
        <p:spPr/>
        <p:txBody>
          <a:bodyPr/>
          <a:lstStyle/>
          <a:p>
            <a:fld id="{FA4DBDAB-EB78-4565-8221-082A448AE039}" type="slidenum">
              <a:rPr lang="ro-RO" smtClean="0"/>
              <a:t>‹#›</a:t>
            </a:fld>
            <a:endParaRPr lang="ro-RO"/>
          </a:p>
        </p:txBody>
      </p:sp>
    </p:spTree>
    <p:extLst>
      <p:ext uri="{BB962C8B-B14F-4D97-AF65-F5344CB8AC3E}">
        <p14:creationId xmlns:p14="http://schemas.microsoft.com/office/powerpoint/2010/main" val="596439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4057A48-08B5-4C57-A8CA-F80ED57C1C57}" type="datetimeFigureOut">
              <a:rPr lang="ro-RO" smtClean="0"/>
              <a:t>02.12.2021</a:t>
            </a:fld>
            <a:endParaRPr lang="ro-RO"/>
          </a:p>
        </p:txBody>
      </p:sp>
      <p:sp>
        <p:nvSpPr>
          <p:cNvPr id="8" name="Footer Placeholder 7"/>
          <p:cNvSpPr>
            <a:spLocks noGrp="1"/>
          </p:cNvSpPr>
          <p:nvPr>
            <p:ph type="ftr" sz="quarter" idx="11"/>
          </p:nvPr>
        </p:nvSpPr>
        <p:spPr/>
        <p:txBody>
          <a:bodyPr/>
          <a:lstStyle/>
          <a:p>
            <a:endParaRPr lang="ro-RO"/>
          </a:p>
        </p:txBody>
      </p:sp>
      <p:sp>
        <p:nvSpPr>
          <p:cNvPr id="9" name="Slide Number Placeholder 8"/>
          <p:cNvSpPr>
            <a:spLocks noGrp="1"/>
          </p:cNvSpPr>
          <p:nvPr>
            <p:ph type="sldNum" sz="quarter" idx="12"/>
          </p:nvPr>
        </p:nvSpPr>
        <p:spPr/>
        <p:txBody>
          <a:bodyPr/>
          <a:lstStyle/>
          <a:p>
            <a:fld id="{FA4DBDAB-EB78-4565-8221-082A448AE039}" type="slidenum">
              <a:rPr lang="ro-RO" smtClean="0"/>
              <a:t>‹#›</a:t>
            </a:fld>
            <a:endParaRPr lang="ro-RO"/>
          </a:p>
        </p:txBody>
      </p:sp>
    </p:spTree>
    <p:extLst>
      <p:ext uri="{BB962C8B-B14F-4D97-AF65-F5344CB8AC3E}">
        <p14:creationId xmlns:p14="http://schemas.microsoft.com/office/powerpoint/2010/main" val="1696083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4057A48-08B5-4C57-A8CA-F80ED57C1C57}" type="datetimeFigureOut">
              <a:rPr lang="ro-RO" smtClean="0"/>
              <a:t>02.12.2021</a:t>
            </a:fld>
            <a:endParaRPr lang="ro-RO"/>
          </a:p>
        </p:txBody>
      </p:sp>
      <p:sp>
        <p:nvSpPr>
          <p:cNvPr id="4" name="Footer Placeholder 3"/>
          <p:cNvSpPr>
            <a:spLocks noGrp="1"/>
          </p:cNvSpPr>
          <p:nvPr>
            <p:ph type="ftr" sz="quarter" idx="11"/>
          </p:nvPr>
        </p:nvSpPr>
        <p:spPr/>
        <p:txBody>
          <a:bodyPr/>
          <a:lstStyle/>
          <a:p>
            <a:endParaRPr lang="ro-RO"/>
          </a:p>
        </p:txBody>
      </p:sp>
      <p:sp>
        <p:nvSpPr>
          <p:cNvPr id="5" name="Slide Number Placeholder 4"/>
          <p:cNvSpPr>
            <a:spLocks noGrp="1"/>
          </p:cNvSpPr>
          <p:nvPr>
            <p:ph type="sldNum" sz="quarter" idx="12"/>
          </p:nvPr>
        </p:nvSpPr>
        <p:spPr/>
        <p:txBody>
          <a:bodyPr/>
          <a:lstStyle/>
          <a:p>
            <a:fld id="{FA4DBDAB-EB78-4565-8221-082A448AE039}" type="slidenum">
              <a:rPr lang="ro-RO" smtClean="0"/>
              <a:t>‹#›</a:t>
            </a:fld>
            <a:endParaRPr lang="ro-RO"/>
          </a:p>
        </p:txBody>
      </p:sp>
    </p:spTree>
    <p:extLst>
      <p:ext uri="{BB962C8B-B14F-4D97-AF65-F5344CB8AC3E}">
        <p14:creationId xmlns:p14="http://schemas.microsoft.com/office/powerpoint/2010/main" val="217635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057A48-08B5-4C57-A8CA-F80ED57C1C57}" type="datetimeFigureOut">
              <a:rPr lang="ro-RO" smtClean="0"/>
              <a:t>02.12.2021</a:t>
            </a:fld>
            <a:endParaRPr lang="ro-RO"/>
          </a:p>
        </p:txBody>
      </p:sp>
      <p:sp>
        <p:nvSpPr>
          <p:cNvPr id="3" name="Footer Placeholder 2"/>
          <p:cNvSpPr>
            <a:spLocks noGrp="1"/>
          </p:cNvSpPr>
          <p:nvPr>
            <p:ph type="ftr" sz="quarter" idx="11"/>
          </p:nvPr>
        </p:nvSpPr>
        <p:spPr/>
        <p:txBody>
          <a:bodyPr/>
          <a:lstStyle/>
          <a:p>
            <a:endParaRPr lang="ro-RO"/>
          </a:p>
        </p:txBody>
      </p:sp>
      <p:sp>
        <p:nvSpPr>
          <p:cNvPr id="4" name="Slide Number Placeholder 3"/>
          <p:cNvSpPr>
            <a:spLocks noGrp="1"/>
          </p:cNvSpPr>
          <p:nvPr>
            <p:ph type="sldNum" sz="quarter" idx="12"/>
          </p:nvPr>
        </p:nvSpPr>
        <p:spPr/>
        <p:txBody>
          <a:bodyPr/>
          <a:lstStyle/>
          <a:p>
            <a:fld id="{FA4DBDAB-EB78-4565-8221-082A448AE039}" type="slidenum">
              <a:rPr lang="ro-RO" smtClean="0"/>
              <a:t>‹#›</a:t>
            </a:fld>
            <a:endParaRPr lang="ro-RO"/>
          </a:p>
        </p:txBody>
      </p:sp>
    </p:spTree>
    <p:extLst>
      <p:ext uri="{BB962C8B-B14F-4D97-AF65-F5344CB8AC3E}">
        <p14:creationId xmlns:p14="http://schemas.microsoft.com/office/powerpoint/2010/main" val="6430022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94057A48-08B5-4C57-A8CA-F80ED57C1C57}" type="datetimeFigureOut">
              <a:rPr lang="ro-RO" smtClean="0"/>
              <a:t>02.12.2021</a:t>
            </a:fld>
            <a:endParaRPr lang="ro-RO"/>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ro-RO"/>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FA4DBDAB-EB78-4565-8221-082A448AE039}" type="slidenum">
              <a:rPr lang="ro-RO" smtClean="0"/>
              <a:t>‹#›</a:t>
            </a:fld>
            <a:endParaRPr lang="ro-RO"/>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64262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94057A48-08B5-4C57-A8CA-F80ED57C1C57}" type="datetimeFigureOut">
              <a:rPr lang="ro-RO" smtClean="0"/>
              <a:t>02.12.2021</a:t>
            </a:fld>
            <a:endParaRPr lang="ro-RO"/>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ro-RO"/>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FA4DBDAB-EB78-4565-8221-082A448AE039}" type="slidenum">
              <a:rPr lang="ro-RO" smtClean="0"/>
              <a:t>‹#›</a:t>
            </a:fld>
            <a:endParaRPr lang="ro-RO"/>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31654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94057A48-08B5-4C57-A8CA-F80ED57C1C57}" type="datetimeFigureOut">
              <a:rPr lang="ro-RO" smtClean="0"/>
              <a:t>02.12.2021</a:t>
            </a:fld>
            <a:endParaRPr lang="ro-RO"/>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ro-RO"/>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FA4DBDAB-EB78-4565-8221-082A448AE039}" type="slidenum">
              <a:rPr lang="ro-RO" smtClean="0"/>
              <a:t>‹#›</a:t>
            </a:fld>
            <a:endParaRPr lang="ro-RO"/>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25814435"/>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368">
          <p15:clr>
            <a:srgbClr val="F26B43"/>
          </p15:clr>
        </p15:guide>
        <p15:guide id="2" orient="horz" pos="1440">
          <p15:clr>
            <a:srgbClr val="F26B43"/>
          </p15:clr>
        </p15:guide>
        <p15:guide id="3" orient="horz" pos="3696">
          <p15:clr>
            <a:srgbClr val="F26B43"/>
          </p15:clr>
        </p15:guide>
        <p15:guide id="4" orient="horz" pos="432">
          <p15:clr>
            <a:srgbClr val="F26B43"/>
          </p15:clr>
        </p15:guide>
        <p15:guide id="5" orient="horz" pos="1512">
          <p15:clr>
            <a:srgbClr val="F26B43"/>
          </p15:clr>
        </p15:guide>
        <p15:guide id="6" pos="6912">
          <p15:clr>
            <a:srgbClr val="F26B43"/>
          </p15:clr>
        </p15:guide>
        <p15:guide id="7" pos="936">
          <p15:clr>
            <a:srgbClr val="F26B43"/>
          </p15:clr>
        </p15:guide>
        <p15:guide id="8"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4.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irkenrobinson.com/" TargetMode="External"/><Relationship Id="rId2" Type="http://schemas.openxmlformats.org/officeDocument/2006/relationships/image" Target="../media/image30.pn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hyperlink" Target="https://www.edweek.org/ew/articles/2015/05/20/qa-with-sir-ken-robinson.html" TargetMode="External"/><Relationship Id="rId4" Type="http://schemas.openxmlformats.org/officeDocument/2006/relationships/hyperlink" Target="https://www.ted.com/talks/sir_ken_robinson_bring_on_the_revoluti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ki/Department_of_Education_and_Science_(UK)"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80430" y="1788454"/>
            <a:ext cx="6495927" cy="2098226"/>
          </a:xfrm>
        </p:spPr>
        <p:txBody>
          <a:bodyPr/>
          <a:lstStyle/>
          <a:p>
            <a:r>
              <a:rPr lang="ro-RO" b="1" dirty="0" smtClean="0">
                <a:solidFill>
                  <a:schemeClr val="accent6">
                    <a:lumMod val="50000"/>
                  </a:schemeClr>
                </a:solidFill>
              </a:rPr>
              <a:t>Ken robinson</a:t>
            </a:r>
            <a:endParaRPr lang="ro-RO" b="1" dirty="0">
              <a:solidFill>
                <a:schemeClr val="accent6">
                  <a:lumMod val="50000"/>
                </a:schemeClr>
              </a:solidFill>
            </a:endParaRPr>
          </a:p>
        </p:txBody>
      </p:sp>
      <p:sp>
        <p:nvSpPr>
          <p:cNvPr id="3" name="Subtitle 2"/>
          <p:cNvSpPr>
            <a:spLocks noGrp="1"/>
          </p:cNvSpPr>
          <p:nvPr>
            <p:ph type="subTitle" idx="1"/>
          </p:nvPr>
        </p:nvSpPr>
        <p:spPr>
          <a:xfrm>
            <a:off x="2756848" y="668741"/>
            <a:ext cx="7206018" cy="764275"/>
          </a:xfrm>
        </p:spPr>
        <p:txBody>
          <a:bodyPr>
            <a:noAutofit/>
          </a:bodyPr>
          <a:lstStyle/>
          <a:p>
            <a:r>
              <a:rPr lang="ro-RO" sz="1600" dirty="0" smtClean="0"/>
              <a:t>Facultatea de Psihologie și Științele Educației</a:t>
            </a:r>
          </a:p>
          <a:p>
            <a:endParaRPr lang="ro-RO" sz="1600" dirty="0"/>
          </a:p>
        </p:txBody>
      </p:sp>
      <p:pic>
        <p:nvPicPr>
          <p:cNvPr id="1026" name="Picture 2" descr="Imagini pentru ken robinson despre educati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89087" y="1604142"/>
            <a:ext cx="2063024" cy="34383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6021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671" y="51248"/>
            <a:ext cx="8198893" cy="1485900"/>
          </a:xfrm>
        </p:spPr>
        <p:txBody>
          <a:bodyPr>
            <a:normAutofit/>
          </a:bodyPr>
          <a:lstStyle/>
          <a:p>
            <a:pPr algn="ctr"/>
            <a:r>
              <a:rPr lang="ro-RO" b="1" dirty="0" smtClean="0">
                <a:solidFill>
                  <a:schemeClr val="accent6">
                    <a:lumMod val="50000"/>
                  </a:schemeClr>
                </a:solidFill>
                <a:latin typeface="Arial Black" panose="020B0A04020102020204" pitchFamily="34" charset="0"/>
              </a:rPr>
              <a:t>DAR TOTUȘI... CE ESTE?</a:t>
            </a:r>
            <a:r>
              <a:rPr lang="ro-RO" b="1" i="1" dirty="0" smtClean="0">
                <a:solidFill>
                  <a:schemeClr val="accent6">
                    <a:lumMod val="50000"/>
                  </a:schemeClr>
                </a:solidFill>
                <a:latin typeface="Arial Black" panose="020B0A04020102020204" pitchFamily="34" charset="0"/>
              </a:rPr>
              <a:t/>
            </a:r>
            <a:br>
              <a:rPr lang="ro-RO" b="1" i="1" dirty="0" smtClean="0">
                <a:solidFill>
                  <a:schemeClr val="accent6">
                    <a:lumMod val="50000"/>
                  </a:schemeClr>
                </a:solidFill>
                <a:latin typeface="Arial Black" panose="020B0A04020102020204" pitchFamily="34" charset="0"/>
              </a:rPr>
            </a:br>
            <a:r>
              <a:rPr lang="ro-RO" sz="2000" i="1" dirty="0" smtClean="0">
                <a:solidFill>
                  <a:schemeClr val="tx1"/>
                </a:solidFill>
                <a:latin typeface="Arial Black" panose="020B0A04020102020204" pitchFamily="34" charset="0"/>
              </a:rPr>
              <a:t>-Revoluționați învățământul!-</a:t>
            </a:r>
            <a:endParaRPr lang="ro-RO" b="1" i="1" dirty="0">
              <a:solidFill>
                <a:schemeClr val="accent6">
                  <a:lumMod val="50000"/>
                </a:schemeClr>
              </a:solidFill>
              <a:latin typeface="Arial Black" panose="020B0A04020102020204" pitchFamily="34" charset="0"/>
            </a:endParaRPr>
          </a:p>
        </p:txBody>
      </p:sp>
      <p:pic>
        <p:nvPicPr>
          <p:cNvPr id="1026" name="Picture 2" descr="Imagini pentru kid plant"/>
          <p:cNvPicPr>
            <a:picLocks noChangeAspect="1" noChangeArrowheads="1"/>
          </p:cNvPicPr>
          <p:nvPr/>
        </p:nvPicPr>
        <p:blipFill rotWithShape="1">
          <a:blip r:embed="rId2">
            <a:extLst>
              <a:ext uri="{28A0092B-C50C-407E-A947-70E740481C1C}">
                <a14:useLocalDpi xmlns:a14="http://schemas.microsoft.com/office/drawing/2010/main" val="0"/>
              </a:ext>
            </a:extLst>
          </a:blip>
          <a:srcRect r="2828"/>
          <a:stretch/>
        </p:blipFill>
        <p:spPr bwMode="auto">
          <a:xfrm>
            <a:off x="880280" y="4051678"/>
            <a:ext cx="2545307" cy="26193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ular Callout 3"/>
          <p:cNvSpPr/>
          <p:nvPr/>
        </p:nvSpPr>
        <p:spPr>
          <a:xfrm>
            <a:off x="962158" y="2515488"/>
            <a:ext cx="3398293" cy="1310186"/>
          </a:xfrm>
          <a:prstGeom prst="wedgeRectCallout">
            <a:avLst>
              <a:gd name="adj1" fmla="val -22440"/>
              <a:gd name="adj2" fmla="val 70602"/>
            </a:avLst>
          </a:prstGeom>
          <a:noFill/>
          <a:ln>
            <a:solidFill>
              <a:schemeClr val="accent6">
                <a:lumMod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ro-RO" b="1" dirty="0"/>
              <a:t>T</a:t>
            </a:r>
            <a:r>
              <a:rPr lang="ro-RO" b="1" dirty="0" smtClean="0"/>
              <a:t>ratăm educația ca producție industrială, deși este mai apropiată de </a:t>
            </a:r>
          </a:p>
          <a:p>
            <a:pPr algn="ctr"/>
            <a:r>
              <a:rPr lang="ro-RO" b="1" dirty="0" smtClean="0"/>
              <a:t>AGRICULTURA ECOLOGICĂ. </a:t>
            </a:r>
            <a:endParaRPr lang="ro-RO" b="1" dirty="0"/>
          </a:p>
        </p:txBody>
      </p:sp>
      <p:sp>
        <p:nvSpPr>
          <p:cNvPr id="7" name="Rectangular Callout 6"/>
          <p:cNvSpPr/>
          <p:nvPr/>
        </p:nvSpPr>
        <p:spPr>
          <a:xfrm>
            <a:off x="6461600" y="882055"/>
            <a:ext cx="3398293" cy="1310186"/>
          </a:xfrm>
          <a:prstGeom prst="wedgeRectCallout">
            <a:avLst>
              <a:gd name="adj1" fmla="val 59889"/>
              <a:gd name="adj2" fmla="val -15856"/>
            </a:avLst>
          </a:prstGeom>
          <a:noFill/>
          <a:ln>
            <a:solidFill>
              <a:schemeClr val="accent6">
                <a:lumMod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ro-RO" b="1" dirty="0" smtClean="0"/>
              <a:t>PROGRAMĂ MAI LARGĂ – cultivarea întregii game de talente</a:t>
            </a:r>
            <a:endParaRPr lang="ro-RO" b="1" dirty="0"/>
          </a:p>
        </p:txBody>
      </p:sp>
      <p:pic>
        <p:nvPicPr>
          <p:cNvPr id="8" name="Picture 4" descr="Imagine similarÄ"/>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85212" y="157091"/>
            <a:ext cx="1752600" cy="260985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ini pentru teach the kids how to think not what to think"/>
          <p:cNvPicPr>
            <a:picLocks noChangeAspect="1" noChangeArrowheads="1"/>
          </p:cNvPicPr>
          <p:nvPr/>
        </p:nvPicPr>
        <p:blipFill rotWithShape="1">
          <a:blip r:embed="rId4">
            <a:extLst>
              <a:ext uri="{28A0092B-C50C-407E-A947-70E740481C1C}">
                <a14:useLocalDpi xmlns:a14="http://schemas.microsoft.com/office/drawing/2010/main" val="0"/>
              </a:ext>
            </a:extLst>
          </a:blip>
          <a:srcRect l="5982" t="2251" r="1743" b="14121"/>
          <a:stretch/>
        </p:blipFill>
        <p:spPr bwMode="auto">
          <a:xfrm rot="583942">
            <a:off x="8877396" y="3657117"/>
            <a:ext cx="3104403" cy="295978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ular Callout 4"/>
          <p:cNvSpPr/>
          <p:nvPr/>
        </p:nvSpPr>
        <p:spPr>
          <a:xfrm>
            <a:off x="4095342" y="4890020"/>
            <a:ext cx="4582940" cy="1781033"/>
          </a:xfrm>
          <a:prstGeom prst="wedgeRectCallout">
            <a:avLst>
              <a:gd name="adj1" fmla="val -20833"/>
              <a:gd name="adj2" fmla="val 47174"/>
            </a:avLst>
          </a:prstGeom>
          <a:noFill/>
        </p:spPr>
        <p:style>
          <a:lnRef idx="2">
            <a:schemeClr val="accent6"/>
          </a:lnRef>
          <a:fillRef idx="1">
            <a:schemeClr val="lt1"/>
          </a:fillRef>
          <a:effectRef idx="0">
            <a:schemeClr val="accent6"/>
          </a:effectRef>
          <a:fontRef idx="minor">
            <a:schemeClr val="dk1"/>
          </a:fontRef>
        </p:style>
        <p:txBody>
          <a:bodyPr rtlCol="0" anchor="ctr"/>
          <a:lstStyle/>
          <a:p>
            <a:r>
              <a:rPr lang="ro-RO" b="1" dirty="0" smtClean="0"/>
              <a:t>Scopuri:</a:t>
            </a:r>
          </a:p>
          <a:p>
            <a:pPr marL="285750" indent="-285750">
              <a:buFont typeface="Arial" panose="020B0604020202020204" pitchFamily="34" charset="0"/>
              <a:buChar char="•"/>
            </a:pPr>
            <a:r>
              <a:rPr lang="ro-RO" b="1" dirty="0" smtClean="0"/>
              <a:t>eficiență </a:t>
            </a:r>
            <a:r>
              <a:rPr lang="ro-RO" b="1" dirty="0"/>
              <a:t>în gestionarea problemelor </a:t>
            </a:r>
            <a:r>
              <a:rPr lang="ro-RO" b="1" dirty="0" smtClean="0"/>
              <a:t>viitoare</a:t>
            </a:r>
          </a:p>
          <a:p>
            <a:pPr marL="285750" indent="-285750">
              <a:buFont typeface="Arial" panose="020B0604020202020204" pitchFamily="34" charset="0"/>
              <a:buChar char="•"/>
            </a:pPr>
            <a:r>
              <a:rPr lang="ro-RO" b="1" dirty="0" smtClean="0"/>
              <a:t>adâncirea autocunoașterii, cunoasterea </a:t>
            </a:r>
            <a:r>
              <a:rPr lang="ro-RO" b="1" dirty="0"/>
              <a:t>lumii inconjuratoare, </a:t>
            </a:r>
            <a:r>
              <a:rPr lang="ro-RO" b="1" dirty="0" smtClean="0"/>
              <a:t>deschiderea către </a:t>
            </a:r>
            <a:r>
              <a:rPr lang="ro-RO" b="1" dirty="0"/>
              <a:t>lucruri noi</a:t>
            </a:r>
          </a:p>
        </p:txBody>
      </p:sp>
      <p:pic>
        <p:nvPicPr>
          <p:cNvPr id="1032" name="Picture 8" descr="Imagini pentru creative kids"/>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90029" y="2328437"/>
            <a:ext cx="3564848" cy="2374635"/>
          </a:xfrm>
          <a:prstGeom prst="rect">
            <a:avLst/>
          </a:prstGeom>
          <a:noFill/>
          <a:extLst>
            <a:ext uri="{909E8E84-426E-40DD-AFC4-6F175D3DCCD1}">
              <a14:hiddenFill xmlns:a14="http://schemas.microsoft.com/office/drawing/2010/main">
                <a:solidFill>
                  <a:srgbClr val="FFFFFF"/>
                </a:solidFill>
              </a14:hiddenFill>
            </a:ext>
          </a:extLst>
        </p:spPr>
      </p:pic>
      <p:sp>
        <p:nvSpPr>
          <p:cNvPr id="6" name="Cloud Callout 5"/>
          <p:cNvSpPr/>
          <p:nvPr/>
        </p:nvSpPr>
        <p:spPr>
          <a:xfrm>
            <a:off x="2559694" y="1101380"/>
            <a:ext cx="3407219" cy="1227057"/>
          </a:xfrm>
          <a:prstGeom prst="cloudCallout">
            <a:avLst>
              <a:gd name="adj1" fmla="val 67249"/>
              <a:gd name="adj2" fmla="val 72151"/>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ro-RO" b="1" dirty="0" smtClean="0"/>
              <a:t>De ce nu se consideră oamenii creativi?</a:t>
            </a:r>
            <a:endParaRPr lang="ro-RO" b="1" dirty="0"/>
          </a:p>
        </p:txBody>
      </p:sp>
    </p:spTree>
    <p:extLst>
      <p:ext uri="{BB962C8B-B14F-4D97-AF65-F5344CB8AC3E}">
        <p14:creationId xmlns:p14="http://schemas.microsoft.com/office/powerpoint/2010/main" val="11785909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cap="all" dirty="0" smtClean="0">
                <a:solidFill>
                  <a:schemeClr val="accent6">
                    <a:lumMod val="50000"/>
                  </a:schemeClr>
                </a:solidFill>
                <a:latin typeface="Arial Black" panose="020B0A04020102020204" pitchFamily="34" charset="0"/>
              </a:rPr>
              <a:t>Cum ar arăta o abordare diferită a educației?</a:t>
            </a:r>
            <a:endParaRPr lang="ro-RO" cap="all" dirty="0">
              <a:solidFill>
                <a:schemeClr val="accent6">
                  <a:lumMod val="50000"/>
                </a:schemeClr>
              </a:solidFill>
              <a:latin typeface="Arial Black" panose="020B0A04020102020204" pitchFamily="34" charset="0"/>
            </a:endParaRPr>
          </a:p>
        </p:txBody>
      </p:sp>
      <p:sp>
        <p:nvSpPr>
          <p:cNvPr id="3" name="Content Placeholder 2"/>
          <p:cNvSpPr>
            <a:spLocks noGrp="1"/>
          </p:cNvSpPr>
          <p:nvPr>
            <p:ph idx="1"/>
          </p:nvPr>
        </p:nvSpPr>
        <p:spPr>
          <a:xfrm>
            <a:off x="1685499" y="1963288"/>
            <a:ext cx="8536675" cy="3581400"/>
          </a:xfrm>
        </p:spPr>
        <p:txBody>
          <a:bodyPr/>
          <a:lstStyle/>
          <a:p>
            <a:pPr marL="0" indent="0" algn="ctr">
              <a:buNone/>
            </a:pPr>
            <a:endParaRPr lang="ro-RO" i="1" dirty="0" smtClean="0"/>
          </a:p>
          <a:p>
            <a:pPr marL="0" indent="0" algn="ctr">
              <a:buNone/>
            </a:pPr>
            <a:r>
              <a:rPr lang="ro-RO" i="1" dirty="0" smtClean="0"/>
              <a:t>Educația privită ca o „afacere umană” </a:t>
            </a:r>
          </a:p>
          <a:p>
            <a:pPr marL="0" indent="0" algn="ctr">
              <a:buNone/>
            </a:pPr>
            <a:r>
              <a:rPr lang="ro-RO" i="1" dirty="0" smtClean="0"/>
              <a:t>Lucrăm cu oameni, nu cu date și statistici</a:t>
            </a:r>
          </a:p>
          <a:p>
            <a:pPr marL="0" indent="0" algn="ctr">
              <a:buNone/>
            </a:pPr>
            <a:r>
              <a:rPr lang="ro-RO" i="1" dirty="0"/>
              <a:t> „</a:t>
            </a:r>
            <a:r>
              <a:rPr lang="ro-RO" i="1" dirty="0" smtClean="0"/>
              <a:t>De </a:t>
            </a:r>
            <a:r>
              <a:rPr lang="ro-RO" i="1" dirty="0"/>
              <a:t>îndată ce recunoașteți că educația nu este o fabrică de procesare, este vorba despre oameni, atunci întreaga ecuație începe să se schimbe. Argumentul meu, </a:t>
            </a:r>
            <a:r>
              <a:rPr lang="ro-RO" i="1" dirty="0" smtClean="0"/>
              <a:t>într-adevăr</a:t>
            </a:r>
            <a:r>
              <a:rPr lang="ro-RO" i="1" dirty="0"/>
              <a:t>, este că ar trebui să personalizăm educația, nu să o standardizăm</a:t>
            </a:r>
            <a:r>
              <a:rPr lang="ro-RO" i="1" dirty="0" smtClean="0"/>
              <a:t>.”</a:t>
            </a:r>
          </a:p>
        </p:txBody>
      </p:sp>
      <p:sp>
        <p:nvSpPr>
          <p:cNvPr id="4" name="Cloud Callout 3"/>
          <p:cNvSpPr/>
          <p:nvPr/>
        </p:nvSpPr>
        <p:spPr>
          <a:xfrm>
            <a:off x="1371600" y="1871450"/>
            <a:ext cx="9601200" cy="3464825"/>
          </a:xfrm>
          <a:prstGeom prst="cloudCallout">
            <a:avLst>
              <a:gd name="adj1" fmla="val -28935"/>
              <a:gd name="adj2" fmla="val 76680"/>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ro-RO"/>
          </a:p>
        </p:txBody>
      </p:sp>
    </p:spTree>
    <p:extLst>
      <p:ext uri="{BB962C8B-B14F-4D97-AF65-F5344CB8AC3E}">
        <p14:creationId xmlns:p14="http://schemas.microsoft.com/office/powerpoint/2010/main" val="24215360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ini pentru business carto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2508" y="0"/>
            <a:ext cx="8748214" cy="685641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ular Callout 3"/>
          <p:cNvSpPr/>
          <p:nvPr/>
        </p:nvSpPr>
        <p:spPr>
          <a:xfrm>
            <a:off x="3002508" y="1"/>
            <a:ext cx="5950423" cy="3684896"/>
          </a:xfrm>
          <a:prstGeom prst="wedgeRectCallout">
            <a:avLst>
              <a:gd name="adj1" fmla="val -20603"/>
              <a:gd name="adj2" fmla="val 48796"/>
            </a:avLst>
          </a:prstGeom>
        </p:spPr>
        <p:style>
          <a:lnRef idx="2">
            <a:schemeClr val="accent5"/>
          </a:lnRef>
          <a:fillRef idx="1">
            <a:schemeClr val="lt1"/>
          </a:fillRef>
          <a:effectRef idx="0">
            <a:schemeClr val="accent5"/>
          </a:effectRef>
          <a:fontRef idx="minor">
            <a:schemeClr val="dk1"/>
          </a:fontRef>
        </p:style>
        <p:txBody>
          <a:bodyPr rtlCol="0" anchor="ctr"/>
          <a:lstStyle/>
          <a:p>
            <a:pPr marL="285750" indent="-285750" algn="ctr">
              <a:buFont typeface="Arial" panose="020B0604020202020204" pitchFamily="34" charset="0"/>
              <a:buChar char="•"/>
            </a:pPr>
            <a:r>
              <a:rPr lang="ro-RO" dirty="0" smtClean="0"/>
              <a:t>CEL PUȚIN o pondere egală cursurilor</a:t>
            </a:r>
          </a:p>
          <a:p>
            <a:pPr marL="285750" indent="-285750" algn="ctr">
              <a:buFont typeface="Arial" panose="020B0604020202020204" pitchFamily="34" charset="0"/>
              <a:buChar char="•"/>
            </a:pPr>
            <a:r>
              <a:rPr lang="ro-RO" dirty="0" smtClean="0"/>
              <a:t>Extinderea curriculumului</a:t>
            </a:r>
          </a:p>
          <a:p>
            <a:pPr marL="285750" indent="-285750" algn="ctr">
              <a:buFont typeface="Arial" panose="020B0604020202020204" pitchFamily="34" charset="0"/>
              <a:buChar char="•"/>
            </a:pPr>
            <a:r>
              <a:rPr lang="ro-RO" dirty="0" smtClean="0"/>
              <a:t>Abordare practică</a:t>
            </a:r>
          </a:p>
          <a:p>
            <a:pPr marL="285750" indent="-285750" algn="ctr">
              <a:buFont typeface="Arial" panose="020B0604020202020204" pitchFamily="34" charset="0"/>
              <a:buChar char="•"/>
            </a:pPr>
            <a:r>
              <a:rPr lang="ro-RO" dirty="0" smtClean="0"/>
              <a:t>Școala este într-o continuă schimbare</a:t>
            </a:r>
          </a:p>
          <a:p>
            <a:pPr marL="285750" indent="-285750" algn="ctr">
              <a:buFont typeface="Arial" panose="020B0604020202020204" pitchFamily="34" charset="0"/>
              <a:buChar char="•"/>
            </a:pPr>
            <a:endParaRPr lang="ro-RO" dirty="0"/>
          </a:p>
          <a:p>
            <a:pPr algn="ctr"/>
            <a:r>
              <a:rPr lang="ro-RO" i="1" dirty="0"/>
              <a:t>Pe mine viata m-a invatat o lectie foarte importanta: atunci cand ceva nu merge, schimba abordarea, nu mai incerca rezolvarea prin aceeasi metoda, pentru ca vei ajunge la acelasi rezultat. </a:t>
            </a:r>
            <a:endParaRPr lang="ro-RO" i="1" dirty="0" smtClean="0"/>
          </a:p>
          <a:p>
            <a:pPr marL="285750" indent="-285750" algn="ctr">
              <a:buFont typeface="Arial" panose="020B0604020202020204" pitchFamily="34" charset="0"/>
              <a:buChar char="•"/>
            </a:pPr>
            <a:endParaRPr lang="ro-RO" dirty="0" smtClean="0"/>
          </a:p>
          <a:p>
            <a:pPr marL="285750" indent="-285750" algn="ctr">
              <a:buFont typeface="Arial" panose="020B0604020202020204" pitchFamily="34" charset="0"/>
              <a:buChar char="•"/>
            </a:pPr>
            <a:endParaRPr lang="ro-RO" dirty="0" smtClean="0"/>
          </a:p>
          <a:p>
            <a:pPr marL="285750" indent="-285750" algn="ctr">
              <a:buFont typeface="Arial" panose="020B0604020202020204" pitchFamily="34" charset="0"/>
              <a:buChar char="•"/>
            </a:pPr>
            <a:endParaRPr lang="ro-RO" dirty="0"/>
          </a:p>
        </p:txBody>
      </p:sp>
      <p:pic>
        <p:nvPicPr>
          <p:cNvPr id="2052" name="Picture 4" descr="Imagini pentru arts sports subjects carto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4080" y="3684896"/>
            <a:ext cx="3592535" cy="3049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24009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ro-RO" sz="4000" dirty="0" smtClean="0">
                <a:solidFill>
                  <a:schemeClr val="accent6">
                    <a:lumMod val="50000"/>
                  </a:schemeClr>
                </a:solidFill>
                <a:latin typeface="Arial Black" panose="020B0A04020102020204" pitchFamily="34" charset="0"/>
              </a:rPr>
              <a:t>CARE ESTE SCOPUL EDUCAȚIEI?</a:t>
            </a:r>
            <a:endParaRPr lang="ro-RO" sz="4000" dirty="0">
              <a:solidFill>
                <a:schemeClr val="accent6">
                  <a:lumMod val="50000"/>
                </a:schemeClr>
              </a:solidFill>
              <a:latin typeface="Arial Black" panose="020B0A04020102020204" pitchFamily="34" charset="0"/>
            </a:endParaRPr>
          </a:p>
        </p:txBody>
      </p:sp>
      <p:pic>
        <p:nvPicPr>
          <p:cNvPr id="5122" name="Picture 2" descr="Image may contain: 1 person, eyeglasses, text and closeu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4075" y="2171700"/>
            <a:ext cx="809625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803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2000"/>
                                        <p:tgtEl>
                                          <p:spTgt spid="5122"/>
                                        </p:tgtEl>
                                      </p:cBhvr>
                                    </p:animEffect>
                                    <p:anim calcmode="lin" valueType="num">
                                      <p:cBhvr>
                                        <p:cTn id="8" dur="2000" fill="hold"/>
                                        <p:tgtEl>
                                          <p:spTgt spid="5122"/>
                                        </p:tgtEl>
                                        <p:attrNameLst>
                                          <p:attrName>ppt_w</p:attrName>
                                        </p:attrNameLst>
                                      </p:cBhvr>
                                      <p:tavLst>
                                        <p:tav tm="0" fmla="#ppt_w*sin(2.5*pi*$)">
                                          <p:val>
                                            <p:fltVal val="0"/>
                                          </p:val>
                                        </p:tav>
                                        <p:tav tm="100000">
                                          <p:val>
                                            <p:fltVal val="1"/>
                                          </p:val>
                                        </p:tav>
                                      </p:tavLst>
                                    </p:anim>
                                    <p:anim calcmode="lin" valueType="num">
                                      <p:cBhvr>
                                        <p:cTn id="9" dur="2000" fill="hold"/>
                                        <p:tgtEl>
                                          <p:spTgt spid="512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ro-RO" i="1" dirty="0">
                <a:solidFill>
                  <a:schemeClr val="accent6">
                    <a:lumMod val="50000"/>
                  </a:schemeClr>
                </a:solidFill>
              </a:rPr>
              <a:t>„Educația ar trebui să ne ajute să ne descoperim elementul nostru”</a:t>
            </a:r>
            <a:br>
              <a:rPr lang="ro-RO" i="1" dirty="0">
                <a:solidFill>
                  <a:schemeClr val="accent6">
                    <a:lumMod val="50000"/>
                  </a:schemeClr>
                </a:solidFill>
              </a:rPr>
            </a:br>
            <a:endParaRPr lang="ro-RO" i="1" dirty="0">
              <a:solidFill>
                <a:schemeClr val="accent6">
                  <a:lumMod val="50000"/>
                </a:schemeClr>
              </a:solidFill>
            </a:endParaRPr>
          </a:p>
        </p:txBody>
      </p:sp>
      <p:pic>
        <p:nvPicPr>
          <p:cNvPr id="4" name="Picture 3"/>
          <p:cNvPicPr>
            <a:picLocks noChangeAspect="1"/>
          </p:cNvPicPr>
          <p:nvPr/>
        </p:nvPicPr>
        <p:blipFill rotWithShape="1">
          <a:blip r:embed="rId2"/>
          <a:srcRect t="8371"/>
          <a:stretch/>
        </p:blipFill>
        <p:spPr>
          <a:xfrm>
            <a:off x="2315019" y="2171700"/>
            <a:ext cx="8166085" cy="3875964"/>
          </a:xfrm>
          <a:prstGeom prst="rect">
            <a:avLst/>
          </a:prstGeom>
        </p:spPr>
      </p:pic>
    </p:spTree>
    <p:extLst>
      <p:ext uri="{BB962C8B-B14F-4D97-AF65-F5344CB8AC3E}">
        <p14:creationId xmlns:p14="http://schemas.microsoft.com/office/powerpoint/2010/main" val="33207728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ro-RO" sz="3600" dirty="0" smtClean="0">
                <a:solidFill>
                  <a:schemeClr val="accent6">
                    <a:lumMod val="50000"/>
                  </a:schemeClr>
                </a:solidFill>
                <a:latin typeface="Arial Black" panose="020B0A04020102020204" pitchFamily="34" charset="0"/>
              </a:rPr>
              <a:t>CARE SUNT ROLURILE EDUCAȚIEI?</a:t>
            </a:r>
            <a:endParaRPr lang="ro-RO" sz="3600" dirty="0">
              <a:solidFill>
                <a:schemeClr val="accent6">
                  <a:lumMod val="50000"/>
                </a:schemeClr>
              </a:solidFill>
              <a:latin typeface="Arial Black" panose="020B0A04020102020204" pitchFamily="34" charset="0"/>
            </a:endParaRPr>
          </a:p>
        </p:txBody>
      </p:sp>
      <p:sp>
        <p:nvSpPr>
          <p:cNvPr id="9" name="Rectangular Callout 8"/>
          <p:cNvSpPr/>
          <p:nvPr/>
        </p:nvSpPr>
        <p:spPr>
          <a:xfrm>
            <a:off x="7697337" y="2223448"/>
            <a:ext cx="2729551" cy="900752"/>
          </a:xfrm>
          <a:prstGeom prst="wedgeRectCallout">
            <a:avLst>
              <a:gd name="adj1" fmla="val -59821"/>
              <a:gd name="adj2" fmla="val 171591"/>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ro-RO" dirty="0" smtClean="0"/>
              <a:t>Să dezvolte talentele și sensibilitățile individuale</a:t>
            </a:r>
            <a:endParaRPr lang="ro-RO" dirty="0"/>
          </a:p>
        </p:txBody>
      </p:sp>
      <p:sp>
        <p:nvSpPr>
          <p:cNvPr id="10" name="Rectangular Callout 9"/>
          <p:cNvSpPr/>
          <p:nvPr/>
        </p:nvSpPr>
        <p:spPr>
          <a:xfrm>
            <a:off x="1371600" y="4076700"/>
            <a:ext cx="2729551" cy="900752"/>
          </a:xfrm>
          <a:prstGeom prst="wedgeRectCallout">
            <a:avLst>
              <a:gd name="adj1" fmla="val 98179"/>
              <a:gd name="adj2" fmla="val 57955"/>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ro-RO" dirty="0" smtClean="0"/>
              <a:t>Să ofere o înțelegere mai profundă a lumii</a:t>
            </a:r>
            <a:endParaRPr lang="ro-RO" dirty="0"/>
          </a:p>
        </p:txBody>
      </p:sp>
      <p:sp>
        <p:nvSpPr>
          <p:cNvPr id="11" name="Rectangular Callout 10"/>
          <p:cNvSpPr/>
          <p:nvPr/>
        </p:nvSpPr>
        <p:spPr>
          <a:xfrm>
            <a:off x="2115403" y="1241945"/>
            <a:ext cx="3552965" cy="1144707"/>
          </a:xfrm>
          <a:prstGeom prst="wedgeRectCallout">
            <a:avLst>
              <a:gd name="adj1" fmla="val 41874"/>
              <a:gd name="adj2" fmla="val 147225"/>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ro-RO" dirty="0" smtClean="0"/>
              <a:t>Să ofere abilitățile necesare pentru ca individul să-și poată câștiga existența și să fie productiv dpdv economic</a:t>
            </a:r>
            <a:endParaRPr lang="ro-RO" dirty="0"/>
          </a:p>
        </p:txBody>
      </p:sp>
      <p:graphicFrame>
        <p:nvGraphicFramePr>
          <p:cNvPr id="13" name="Content Placeholder 6"/>
          <p:cNvGraphicFramePr>
            <a:graphicFrameLocks/>
          </p:cNvGraphicFramePr>
          <p:nvPr>
            <p:extLst>
              <p:ext uri="{D42A27DB-BD31-4B8C-83A1-F6EECF244321}">
                <p14:modId xmlns:p14="http://schemas.microsoft.com/office/powerpoint/2010/main" val="920730325"/>
              </p:ext>
            </p:extLst>
          </p:nvPr>
        </p:nvGraphicFramePr>
        <p:xfrm>
          <a:off x="1524000" y="2438400"/>
          <a:ext cx="9601200" cy="3581400"/>
        </p:xfrm>
        <a:graphic>
          <a:graphicData uri="http://schemas.openxmlformats.org/drawingml/2006/chart">
            <c:chart xmlns:c="http://schemas.openxmlformats.org/drawingml/2006/chart" xmlns:r="http://schemas.openxmlformats.org/officeDocument/2006/relationships" r:id="rId2"/>
          </a:graphicData>
        </a:graphic>
      </p:graphicFrame>
      <p:sp>
        <p:nvSpPr>
          <p:cNvPr id="14" name="Up Ribbon 13"/>
          <p:cNvSpPr/>
          <p:nvPr/>
        </p:nvSpPr>
        <p:spPr>
          <a:xfrm>
            <a:off x="7892955" y="4484995"/>
            <a:ext cx="4299045" cy="984914"/>
          </a:xfrm>
          <a:prstGeom prst="ribbon2">
            <a:avLst>
              <a:gd name="adj1" fmla="val 27993"/>
              <a:gd name="adj2" fmla="val 69710"/>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ro-RO" dirty="0" smtClean="0"/>
              <a:t>! Trebuie promovate în mod egal !</a:t>
            </a:r>
            <a:endParaRPr lang="ro-RO" dirty="0"/>
          </a:p>
        </p:txBody>
      </p:sp>
    </p:spTree>
    <p:extLst>
      <p:ext uri="{BB962C8B-B14F-4D97-AF65-F5344CB8AC3E}">
        <p14:creationId xmlns:p14="http://schemas.microsoft.com/office/powerpoint/2010/main" val="37128227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solidFill>
                  <a:schemeClr val="accent6">
                    <a:lumMod val="50000"/>
                  </a:schemeClr>
                </a:solidFill>
                <a:latin typeface="Arial Black" panose="020B0A04020102020204" pitchFamily="34" charset="0"/>
              </a:rPr>
              <a:t>CE ESTE ȘCOALA?</a:t>
            </a:r>
            <a:endParaRPr lang="ro-RO" dirty="0">
              <a:solidFill>
                <a:schemeClr val="accent6">
                  <a:lumMod val="50000"/>
                </a:schemeClr>
              </a:solidFill>
              <a:latin typeface="Arial Black" panose="020B0A04020102020204" pitchFamily="34" charset="0"/>
            </a:endParaRPr>
          </a:p>
        </p:txBody>
      </p:sp>
      <p:pic>
        <p:nvPicPr>
          <p:cNvPr id="3076" name="Picture 4" descr="Imagine similarÄ"/>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5757" y="2040340"/>
            <a:ext cx="6086243" cy="4306018"/>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idx="1"/>
          </p:nvPr>
        </p:nvSpPr>
        <p:spPr>
          <a:xfrm>
            <a:off x="1267626" y="2171700"/>
            <a:ext cx="4838131" cy="3581400"/>
          </a:xfrm>
        </p:spPr>
        <p:txBody>
          <a:bodyPr>
            <a:normAutofit/>
          </a:bodyPr>
          <a:lstStyle/>
          <a:p>
            <a:r>
              <a:rPr lang="ro-RO" i="1" dirty="0"/>
              <a:t>Prin școli, nu mă refer doar la facilitățile convenționale cu care suntem obișnuiți pentru </a:t>
            </a:r>
            <a:r>
              <a:rPr lang="ro-RO" i="1" dirty="0" smtClean="0"/>
              <a:t>copii. Mă refer la </a:t>
            </a:r>
            <a:r>
              <a:rPr lang="ro-RO" i="1" dirty="0"/>
              <a:t>orice comunitate de oameni care vine împreună să învețe unul cu celălalt. </a:t>
            </a:r>
            <a:r>
              <a:rPr lang="ro-RO" i="1" dirty="0" smtClean="0"/>
              <a:t>Școala </a:t>
            </a:r>
            <a:r>
              <a:rPr lang="ro-RO" i="1" dirty="0"/>
              <a:t>include activități de educație </a:t>
            </a:r>
            <a:r>
              <a:rPr lang="ro-RO" i="1" dirty="0" smtClean="0"/>
              <a:t>formală, </a:t>
            </a:r>
            <a:r>
              <a:rPr lang="ro-RO" i="1" dirty="0"/>
              <a:t>educație non-școlară și adunări informale atât </a:t>
            </a:r>
            <a:r>
              <a:rPr lang="ro-RO" i="1" dirty="0" smtClean="0"/>
              <a:t>personale, </a:t>
            </a:r>
            <a:r>
              <a:rPr lang="ro-RO" i="1" dirty="0"/>
              <a:t>de la grădiniță la colegiu și dincolo. Unele caracteristici ale școlilor obișnuite nu au nimic de-a face cu învățarea și pot fi active în calea lor.</a:t>
            </a:r>
          </a:p>
        </p:txBody>
      </p:sp>
    </p:spTree>
    <p:extLst>
      <p:ext uri="{BB962C8B-B14F-4D97-AF65-F5344CB8AC3E}">
        <p14:creationId xmlns:p14="http://schemas.microsoft.com/office/powerpoint/2010/main" val="111264719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9463" y="327819"/>
            <a:ext cx="4728949" cy="1485900"/>
          </a:xfrm>
        </p:spPr>
        <p:txBody>
          <a:bodyPr/>
          <a:lstStyle/>
          <a:p>
            <a:r>
              <a:rPr lang="ro-RO" dirty="0" smtClean="0">
                <a:solidFill>
                  <a:schemeClr val="accent6">
                    <a:lumMod val="50000"/>
                  </a:schemeClr>
                </a:solidFill>
                <a:latin typeface="Arial Black" panose="020B0A04020102020204" pitchFamily="34" charset="0"/>
              </a:rPr>
              <a:t>CUM ESTE „COPILUL”?</a:t>
            </a:r>
            <a:endParaRPr lang="ro-RO" dirty="0">
              <a:solidFill>
                <a:schemeClr val="accent6">
                  <a:lumMod val="50000"/>
                </a:schemeClr>
              </a:solidFill>
              <a:latin typeface="Arial Black" panose="020B0A04020102020204" pitchFamily="34" charset="0"/>
            </a:endParaRPr>
          </a:p>
        </p:txBody>
      </p:sp>
      <p:sp>
        <p:nvSpPr>
          <p:cNvPr id="3" name="Content Placeholder 2"/>
          <p:cNvSpPr>
            <a:spLocks noGrp="1"/>
          </p:cNvSpPr>
          <p:nvPr>
            <p:ph idx="1"/>
          </p:nvPr>
        </p:nvSpPr>
        <p:spPr>
          <a:xfrm>
            <a:off x="1450074" y="5152030"/>
            <a:ext cx="9601200" cy="1453487"/>
          </a:xfrm>
        </p:spPr>
        <p:txBody>
          <a:bodyPr/>
          <a:lstStyle/>
          <a:p>
            <a:pPr marL="0" indent="0" algn="ctr">
              <a:buNone/>
            </a:pPr>
            <a:r>
              <a:rPr lang="ro-RO" i="1" dirty="0"/>
              <a:t>Copiii sunt oameni vii cu sentimente și aspirații, speranțe și ambiții și temeri și talente, ca și tine, cu mine și cu toți ceilalți.</a:t>
            </a:r>
          </a:p>
          <a:p>
            <a:pPr algn="ctr"/>
            <a:endParaRPr lang="ro-RO" dirty="0"/>
          </a:p>
        </p:txBody>
      </p:sp>
      <p:sp>
        <p:nvSpPr>
          <p:cNvPr id="4" name="AutoShape 2" descr="Imagini pentru kids carto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o-RO"/>
          </a:p>
        </p:txBody>
      </p:sp>
      <p:pic>
        <p:nvPicPr>
          <p:cNvPr id="6" name="Picture 5"/>
          <p:cNvPicPr>
            <a:picLocks noChangeAspect="1"/>
          </p:cNvPicPr>
          <p:nvPr/>
        </p:nvPicPr>
        <p:blipFill>
          <a:blip r:embed="rId2"/>
          <a:stretch>
            <a:fillRect/>
          </a:stretch>
        </p:blipFill>
        <p:spPr>
          <a:xfrm>
            <a:off x="6021648" y="-144463"/>
            <a:ext cx="5962650" cy="3829050"/>
          </a:xfrm>
          <a:prstGeom prst="rect">
            <a:avLst/>
          </a:prstGeom>
        </p:spPr>
      </p:pic>
      <p:pic>
        <p:nvPicPr>
          <p:cNvPr id="8" name="Picture 7"/>
          <p:cNvPicPr>
            <a:picLocks noChangeAspect="1"/>
          </p:cNvPicPr>
          <p:nvPr/>
        </p:nvPicPr>
        <p:blipFill rotWithShape="1">
          <a:blip r:embed="rId3">
            <a:clrChange>
              <a:clrFrom>
                <a:srgbClr val="EEEEEE"/>
              </a:clrFrom>
              <a:clrTo>
                <a:srgbClr val="EEEEEE">
                  <a:alpha val="0"/>
                </a:srgbClr>
              </a:clrTo>
            </a:clrChange>
          </a:blip>
          <a:srcRect l="2716" t="18113" r="40530" b="19119"/>
          <a:stretch/>
        </p:blipFill>
        <p:spPr>
          <a:xfrm>
            <a:off x="1023584" y="1901835"/>
            <a:ext cx="5227090" cy="3250195"/>
          </a:xfrm>
          <a:prstGeom prst="rect">
            <a:avLst/>
          </a:prstGeom>
        </p:spPr>
      </p:pic>
    </p:spTree>
    <p:extLst>
      <p:ext uri="{BB962C8B-B14F-4D97-AF65-F5344CB8AC3E}">
        <p14:creationId xmlns:p14="http://schemas.microsoft.com/office/powerpoint/2010/main" val="42702063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solidFill>
                  <a:schemeClr val="accent6">
                    <a:lumMod val="50000"/>
                  </a:schemeClr>
                </a:solidFill>
                <a:latin typeface="Arial Black" panose="020B0A04020102020204" pitchFamily="34" charset="0"/>
              </a:rPr>
              <a:t>DAR PROFESORUL?</a:t>
            </a:r>
            <a:endParaRPr lang="ro-RO" dirty="0">
              <a:solidFill>
                <a:schemeClr val="accent6">
                  <a:lumMod val="50000"/>
                </a:schemeClr>
              </a:solidFill>
              <a:latin typeface="Arial Black" panose="020B0A04020102020204" pitchFamily="34" charset="0"/>
            </a:endParaRPr>
          </a:p>
        </p:txBody>
      </p:sp>
      <p:pic>
        <p:nvPicPr>
          <p:cNvPr id="4" name="Picture 3"/>
          <p:cNvPicPr>
            <a:picLocks noChangeAspect="1"/>
          </p:cNvPicPr>
          <p:nvPr/>
        </p:nvPicPr>
        <p:blipFill>
          <a:blip r:embed="rId2"/>
          <a:stretch>
            <a:fillRect/>
          </a:stretch>
        </p:blipFill>
        <p:spPr>
          <a:xfrm>
            <a:off x="1073199" y="2053563"/>
            <a:ext cx="4286250" cy="3400425"/>
          </a:xfrm>
          <a:prstGeom prst="rect">
            <a:avLst/>
          </a:prstGeom>
        </p:spPr>
      </p:pic>
      <p:sp>
        <p:nvSpPr>
          <p:cNvPr id="5" name="Rectangle 4"/>
          <p:cNvSpPr/>
          <p:nvPr/>
        </p:nvSpPr>
        <p:spPr>
          <a:xfrm>
            <a:off x="5657850" y="2037668"/>
            <a:ext cx="6096000" cy="3416320"/>
          </a:xfrm>
          <a:prstGeom prst="rect">
            <a:avLst/>
          </a:prstGeom>
        </p:spPr>
        <p:txBody>
          <a:bodyPr>
            <a:spAutoFit/>
          </a:bodyPr>
          <a:lstStyle/>
          <a:p>
            <a:pPr algn="ctr"/>
            <a:r>
              <a:rPr lang="en-US" sz="3600" i="1" dirty="0"/>
              <a:t>“Our task is to educate their (our students) whole being so they can face the future. We may not see the future, but they will and our job is to help them make something of it.” </a:t>
            </a:r>
            <a:endParaRPr lang="ro-RO" sz="3600" i="1" dirty="0"/>
          </a:p>
        </p:txBody>
      </p:sp>
    </p:spTree>
    <p:extLst>
      <p:ext uri="{BB962C8B-B14F-4D97-AF65-F5344CB8AC3E}">
        <p14:creationId xmlns:p14="http://schemas.microsoft.com/office/powerpoint/2010/main" val="38436389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69741" y="2174816"/>
            <a:ext cx="9612971" cy="2852737"/>
          </a:xfrm>
        </p:spPr>
        <p:txBody>
          <a:bodyPr>
            <a:noAutofit/>
          </a:bodyPr>
          <a:lstStyle/>
          <a:p>
            <a:r>
              <a:rPr lang="ro-RO" sz="4800" i="1" dirty="0">
                <a:solidFill>
                  <a:schemeClr val="accent6">
                    <a:lumMod val="50000"/>
                  </a:schemeClr>
                </a:solidFill>
                <a:effectLst>
                  <a:outerShdw blurRad="38100" dist="38100" dir="2700000" algn="tl">
                    <a:srgbClr val="000000">
                      <a:alpha val="43137"/>
                    </a:srgbClr>
                  </a:outerShdw>
                </a:effectLst>
              </a:rPr>
              <a:t>școala este o comunitate de învățare</a:t>
            </a:r>
            <a:r>
              <a:rPr lang="ro-RO" sz="4800" dirty="0">
                <a:solidFill>
                  <a:schemeClr val="accent6">
                    <a:lumMod val="50000"/>
                  </a:schemeClr>
                </a:solidFill>
                <a:effectLst>
                  <a:outerShdw blurRad="38100" dist="38100" dir="2700000" algn="tl">
                    <a:srgbClr val="000000">
                      <a:alpha val="43137"/>
                    </a:srgbClr>
                  </a:outerShdw>
                </a:effectLst>
              </a:rPr>
              <a:t> –</a:t>
            </a:r>
            <a:r>
              <a:rPr lang="ro-RO" sz="4800" i="1" dirty="0">
                <a:solidFill>
                  <a:schemeClr val="accent6">
                    <a:lumMod val="50000"/>
                  </a:schemeClr>
                </a:solidFill>
                <a:effectLst>
                  <a:outerShdw blurRad="38100" dist="38100" dir="2700000" algn="tl">
                    <a:srgbClr val="000000">
                      <a:alpha val="43137"/>
                    </a:srgbClr>
                  </a:outerShdw>
                </a:effectLst>
              </a:rPr>
              <a:t> o comunitate a oamenilor care se întâlnesc pentru că vor să învețe unul de la celălalt</a:t>
            </a:r>
            <a:r>
              <a:rPr lang="ro-RO" sz="4800" dirty="0">
                <a:solidFill>
                  <a:schemeClr val="accent6">
                    <a:lumMod val="50000"/>
                  </a:schemeClr>
                </a:solidFill>
                <a:effectLst>
                  <a:outerShdw blurRad="38100" dist="38100" dir="2700000" algn="tl">
                    <a:srgbClr val="000000">
                      <a:alpha val="43137"/>
                    </a:srgbClr>
                  </a:outerShdw>
                </a:effectLst>
              </a:rPr>
              <a:t>.</a:t>
            </a:r>
          </a:p>
        </p:txBody>
      </p:sp>
    </p:spTree>
    <p:extLst>
      <p:ext uri="{BB962C8B-B14F-4D97-AF65-F5344CB8AC3E}">
        <p14:creationId xmlns:p14="http://schemas.microsoft.com/office/powerpoint/2010/main" val="81863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grpId="0" nodeType="clickEffect">
                                  <p:stCondLst>
                                    <p:cond delay="0"/>
                                  </p:stCondLst>
                                  <p:iterate type="lt">
                                    <p:tmPct val="4000"/>
                                  </p:iterate>
                                  <p:childTnLst>
                                    <p:set>
                                      <p:cBhvr override="childStyle">
                                        <p:cTn id="6" dur="500" fill="hold"/>
                                        <p:tgtEl>
                                          <p:spTgt spid="4"/>
                                        </p:tgtEl>
                                        <p:attrNameLst>
                                          <p:attrName>style.color</p:attrName>
                                        </p:attrNameLst>
                                      </p:cBhvr>
                                      <p:to>
                                        <p:clrVal>
                                          <a:schemeClr val="accent2"/>
                                        </p:clrVal>
                                      </p:to>
                                    </p:set>
                                    <p:set>
                                      <p:cBhvr>
                                        <p:cTn id="7" dur="500" fill="hold"/>
                                        <p:tgtEl>
                                          <p:spTgt spid="4"/>
                                        </p:tgtEl>
                                        <p:attrNameLst>
                                          <p:attrName>fillcolor</p:attrName>
                                        </p:attrNameLst>
                                      </p:cBhvr>
                                      <p:to>
                                        <p:clrVal>
                                          <a:schemeClr val="accent2"/>
                                        </p:clrVal>
                                      </p:to>
                                    </p:set>
                                    <p:set>
                                      <p:cBhvr>
                                        <p:cTn id="8" dur="500" fill="hold"/>
                                        <p:tgtEl>
                                          <p:spTgt spid="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solidFill>
                  <a:schemeClr val="accent6">
                    <a:lumMod val="50000"/>
                  </a:schemeClr>
                </a:solidFill>
                <a:latin typeface="Arial Black" panose="020B0A04020102020204" pitchFamily="34" charset="0"/>
              </a:rPr>
              <a:t>CUPRINS:</a:t>
            </a:r>
            <a:endParaRPr lang="ro-RO" dirty="0">
              <a:solidFill>
                <a:schemeClr val="accent6">
                  <a:lumMod val="50000"/>
                </a:schemeClr>
              </a:solidFill>
              <a:latin typeface="Arial Black" panose="020B0A04020102020204" pitchFamily="34" charset="0"/>
            </a:endParaRPr>
          </a:p>
        </p:txBody>
      </p:sp>
      <p:sp>
        <p:nvSpPr>
          <p:cNvPr id="3" name="Content Placeholder 2"/>
          <p:cNvSpPr>
            <a:spLocks noGrp="1"/>
          </p:cNvSpPr>
          <p:nvPr>
            <p:ph idx="1"/>
          </p:nvPr>
        </p:nvSpPr>
        <p:spPr>
          <a:xfrm>
            <a:off x="1371600" y="1718876"/>
            <a:ext cx="9601200" cy="4548969"/>
          </a:xfrm>
        </p:spPr>
        <p:txBody>
          <a:bodyPr>
            <a:normAutofit fontScale="85000" lnSpcReduction="20000"/>
          </a:bodyPr>
          <a:lstStyle/>
          <a:p>
            <a:r>
              <a:rPr lang="ro-RO" dirty="0" smtClean="0"/>
              <a:t>Cine este Ken Robinson?</a:t>
            </a:r>
          </a:p>
          <a:p>
            <a:r>
              <a:rPr lang="ro-RO" dirty="0" smtClean="0"/>
              <a:t>Ce este educația?</a:t>
            </a:r>
          </a:p>
          <a:p>
            <a:r>
              <a:rPr lang="ro-RO" dirty="0" smtClean="0"/>
              <a:t>Dar educația timpurie?</a:t>
            </a:r>
          </a:p>
          <a:p>
            <a:r>
              <a:rPr lang="ro-RO" dirty="0" smtClean="0"/>
              <a:t>Cum am putea aborda diferit educația?</a:t>
            </a:r>
          </a:p>
          <a:p>
            <a:r>
              <a:rPr lang="ro-RO" dirty="0" smtClean="0"/>
              <a:t>Care este scopul educației?</a:t>
            </a:r>
          </a:p>
          <a:p>
            <a:r>
              <a:rPr lang="ro-RO" dirty="0" smtClean="0"/>
              <a:t>Care sunt rolurile educației?</a:t>
            </a:r>
          </a:p>
          <a:p>
            <a:r>
              <a:rPr lang="ro-RO" dirty="0" smtClean="0"/>
              <a:t>Ce este școala?</a:t>
            </a:r>
          </a:p>
          <a:p>
            <a:r>
              <a:rPr lang="ro-RO" dirty="0" smtClean="0"/>
              <a:t>Cum este „copilul”?</a:t>
            </a:r>
          </a:p>
          <a:p>
            <a:r>
              <a:rPr lang="ro-RO" dirty="0" smtClean="0"/>
              <a:t>Dar profesorul?</a:t>
            </a:r>
          </a:p>
          <a:p>
            <a:r>
              <a:rPr lang="ro-RO" dirty="0" smtClean="0"/>
              <a:t>Ce presupune creativitatea?</a:t>
            </a:r>
          </a:p>
          <a:p>
            <a:r>
              <a:rPr lang="ro-RO" dirty="0" smtClean="0"/>
              <a:t>Ce rol ocupă ea în educație?</a:t>
            </a:r>
          </a:p>
          <a:p>
            <a:r>
              <a:rPr lang="ro-RO" dirty="0" smtClean="0"/>
              <a:t>Țineți minte!</a:t>
            </a:r>
          </a:p>
          <a:p>
            <a:r>
              <a:rPr lang="ro-RO" dirty="0" smtClean="0"/>
              <a:t>Bibliografie</a:t>
            </a:r>
          </a:p>
          <a:p>
            <a:endParaRPr lang="ro-RO" dirty="0"/>
          </a:p>
          <a:p>
            <a:endParaRPr lang="ro-RO" dirty="0" smtClean="0"/>
          </a:p>
          <a:p>
            <a:endParaRPr lang="ro-RO" dirty="0" smtClean="0"/>
          </a:p>
          <a:p>
            <a:endParaRPr lang="ro-RO" dirty="0" smtClean="0"/>
          </a:p>
          <a:p>
            <a:endParaRPr lang="ro-RO" dirty="0" smtClean="0"/>
          </a:p>
          <a:p>
            <a:endParaRPr lang="ro-RO" dirty="0"/>
          </a:p>
        </p:txBody>
      </p:sp>
      <p:pic>
        <p:nvPicPr>
          <p:cNvPr id="4098" name="Picture 2" descr="Imagini pentru question mark"/>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040914" y="321663"/>
            <a:ext cx="4151086" cy="2794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02656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5025" y="1301360"/>
            <a:ext cx="9612971" cy="1619261"/>
          </a:xfrm>
        </p:spPr>
        <p:txBody>
          <a:bodyPr>
            <a:noAutofit/>
          </a:bodyPr>
          <a:lstStyle/>
          <a:p>
            <a:r>
              <a:rPr lang="ro-RO" sz="5400" dirty="0" smtClean="0">
                <a:solidFill>
                  <a:schemeClr val="accent6">
                    <a:lumMod val="50000"/>
                  </a:schemeClr>
                </a:solidFill>
                <a:latin typeface="Arial Black" panose="020B0A04020102020204" pitchFamily="34" charset="0"/>
              </a:rPr>
              <a:t>Voi sunteți creativi?</a:t>
            </a:r>
            <a:endParaRPr lang="ro-RO" sz="5400" dirty="0">
              <a:solidFill>
                <a:schemeClr val="accent6">
                  <a:lumMod val="50000"/>
                </a:schemeClr>
              </a:solidFill>
              <a:latin typeface="Arial Black" panose="020B0A04020102020204" pitchFamily="34" charset="0"/>
            </a:endParaRPr>
          </a:p>
        </p:txBody>
      </p:sp>
      <p:sp>
        <p:nvSpPr>
          <p:cNvPr id="5" name="Text Placeholder 4"/>
          <p:cNvSpPr>
            <a:spLocks noGrp="1"/>
          </p:cNvSpPr>
          <p:nvPr>
            <p:ph type="body" idx="1"/>
          </p:nvPr>
        </p:nvSpPr>
        <p:spPr>
          <a:xfrm>
            <a:off x="765025" y="3152633"/>
            <a:ext cx="9612971" cy="2207019"/>
          </a:xfrm>
        </p:spPr>
        <p:txBody>
          <a:bodyPr>
            <a:normAutofit/>
          </a:bodyPr>
          <a:lstStyle/>
          <a:p>
            <a:r>
              <a:rPr lang="ro-RO" sz="3600" i="1" dirty="0" smtClean="0">
                <a:effectLst>
                  <a:outerShdw blurRad="38100" dist="38100" dir="2700000" algn="tl">
                    <a:srgbClr val="000000">
                      <a:alpha val="43137"/>
                    </a:srgbClr>
                  </a:outerShdw>
                </a:effectLst>
              </a:rPr>
              <a:t>„Atunci când oamenii îmi spun că nu sunt creativi, presupun că încă nu au învățat ce înseamnă a fi creativ.”</a:t>
            </a:r>
            <a:endParaRPr lang="ro-RO" sz="3600" i="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01560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Effect transition="in" filter="fade">
                                      <p:cBhvr>
                                        <p:cTn id="25" dur="1000"/>
                                        <p:tgtEl>
                                          <p:spTgt spid="5">
                                            <p:txEl>
                                              <p:pRg st="0" end="0"/>
                                            </p:txEl>
                                          </p:spTgt>
                                        </p:tgtEl>
                                      </p:cBhvr>
                                    </p:animEffect>
                                    <p:anim calcmode="lin" valueType="num">
                                      <p:cBhvr>
                                        <p:cTn id="26"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6066" y="740392"/>
            <a:ext cx="9601200" cy="1485900"/>
          </a:xfrm>
        </p:spPr>
        <p:txBody>
          <a:bodyPr>
            <a:normAutofit/>
          </a:bodyPr>
          <a:lstStyle/>
          <a:p>
            <a:r>
              <a:rPr lang="ro-RO" sz="4000" dirty="0" smtClean="0">
                <a:solidFill>
                  <a:schemeClr val="accent6">
                    <a:lumMod val="50000"/>
                  </a:schemeClr>
                </a:solidFill>
                <a:latin typeface="Arial Black" panose="020B0A04020102020204" pitchFamily="34" charset="0"/>
              </a:rPr>
              <a:t>CE PRESUPUNE CREATIVITATEA?</a:t>
            </a:r>
            <a:endParaRPr lang="ro-RO" sz="4000" dirty="0">
              <a:solidFill>
                <a:schemeClr val="accent6">
                  <a:lumMod val="50000"/>
                </a:schemeClr>
              </a:solidFill>
              <a:latin typeface="Arial Black" panose="020B0A04020102020204" pitchFamily="34" charset="0"/>
            </a:endParaRPr>
          </a:p>
        </p:txBody>
      </p:sp>
      <p:graphicFrame>
        <p:nvGraphicFramePr>
          <p:cNvPr id="13" name="Diagram 12"/>
          <p:cNvGraphicFramePr/>
          <p:nvPr>
            <p:extLst>
              <p:ext uri="{D42A27DB-BD31-4B8C-83A1-F6EECF244321}">
                <p14:modId xmlns:p14="http://schemas.microsoft.com/office/powerpoint/2010/main" val="1761073167"/>
              </p:ext>
            </p:extLst>
          </p:nvPr>
        </p:nvGraphicFramePr>
        <p:xfrm>
          <a:off x="2108199" y="3585696"/>
          <a:ext cx="8128000" cy="43982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6" name="Picture 15"/>
          <p:cNvPicPr>
            <a:picLocks noChangeAspect="1"/>
          </p:cNvPicPr>
          <p:nvPr/>
        </p:nvPicPr>
        <p:blipFill>
          <a:blip r:embed="rId7"/>
          <a:stretch>
            <a:fillRect/>
          </a:stretch>
        </p:blipFill>
        <p:spPr>
          <a:xfrm>
            <a:off x="3600426" y="1391690"/>
            <a:ext cx="5143547" cy="3425970"/>
          </a:xfrm>
          <a:prstGeom prst="rect">
            <a:avLst/>
          </a:prstGeom>
        </p:spPr>
      </p:pic>
    </p:spTree>
    <p:extLst>
      <p:ext uri="{BB962C8B-B14F-4D97-AF65-F5344CB8AC3E}">
        <p14:creationId xmlns:p14="http://schemas.microsoft.com/office/powerpoint/2010/main" val="410188549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Imagini pentru beautiful quotes ken robinson"/>
          <p:cNvPicPr>
            <a:picLocks noChangeAspect="1" noChangeArrowheads="1"/>
          </p:cNvPicPr>
          <p:nvPr/>
        </p:nvPicPr>
        <p:blipFill rotWithShape="1">
          <a:blip r:embed="rId2">
            <a:extLst>
              <a:ext uri="{28A0092B-C50C-407E-A947-70E740481C1C}">
                <a14:useLocalDpi xmlns:a14="http://schemas.microsoft.com/office/drawing/2010/main" val="0"/>
              </a:ext>
            </a:extLst>
          </a:blip>
          <a:srcRect b="8602"/>
          <a:stretch/>
        </p:blipFill>
        <p:spPr bwMode="auto">
          <a:xfrm>
            <a:off x="1433014" y="1028958"/>
            <a:ext cx="8180163" cy="3925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61204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17009" y="574912"/>
            <a:ext cx="9601200" cy="1485900"/>
          </a:xfrm>
        </p:spPr>
        <p:txBody>
          <a:bodyPr/>
          <a:lstStyle/>
          <a:p>
            <a:r>
              <a:rPr lang="ro-RO" dirty="0" smtClean="0">
                <a:solidFill>
                  <a:schemeClr val="accent6">
                    <a:lumMod val="50000"/>
                  </a:schemeClr>
                </a:solidFill>
                <a:latin typeface="Arial Black" panose="020B0A04020102020204" pitchFamily="34" charset="0"/>
              </a:rPr>
              <a:t>EXISTĂ OAMENI INCAPABILI SĂ FIE CREATIVI?</a:t>
            </a:r>
            <a:endParaRPr lang="ro-RO" dirty="0">
              <a:solidFill>
                <a:schemeClr val="accent6">
                  <a:lumMod val="50000"/>
                </a:schemeClr>
              </a:solidFill>
              <a:latin typeface="Arial Black" panose="020B0A04020102020204" pitchFamily="34" charset="0"/>
            </a:endParaRPr>
          </a:p>
        </p:txBody>
      </p:sp>
      <p:sp>
        <p:nvSpPr>
          <p:cNvPr id="3" name="Content Placeholder 2"/>
          <p:cNvSpPr>
            <a:spLocks noGrp="1"/>
          </p:cNvSpPr>
          <p:nvPr>
            <p:ph idx="1"/>
          </p:nvPr>
        </p:nvSpPr>
        <p:spPr>
          <a:xfrm>
            <a:off x="2341179" y="2619041"/>
            <a:ext cx="9081997" cy="3637129"/>
          </a:xfrm>
        </p:spPr>
        <p:txBody>
          <a:bodyPr>
            <a:normAutofit/>
          </a:bodyPr>
          <a:lstStyle/>
          <a:p>
            <a:r>
              <a:rPr lang="ro-RO" dirty="0" smtClean="0"/>
              <a:t>„Se consideră, adesea, că oamenii creativi se nasc cu această capacitate sau nu (...), lucru care nu mai poate fi schimbat.”</a:t>
            </a:r>
          </a:p>
          <a:p>
            <a:r>
              <a:rPr lang="ro-RO" dirty="0" smtClean="0"/>
              <a:t>„Dacă cineva va spune că nu știe să scrie sau să citească, evident, nu veți gândi că această persoană nu este în stare, ci doar că nu a fost învățată.”</a:t>
            </a:r>
          </a:p>
        </p:txBody>
      </p:sp>
    </p:spTree>
    <p:extLst>
      <p:ext uri="{BB962C8B-B14F-4D97-AF65-F5344CB8AC3E}">
        <p14:creationId xmlns:p14="http://schemas.microsoft.com/office/powerpoint/2010/main" val="1778905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ro-RO" dirty="0" smtClean="0">
                <a:solidFill>
                  <a:schemeClr val="accent6">
                    <a:lumMod val="50000"/>
                  </a:schemeClr>
                </a:solidFill>
                <a:latin typeface="Arial Black" panose="020B0A04020102020204" pitchFamily="34" charset="0"/>
              </a:rPr>
              <a:t>CE ROL OCUPĂ CREATIVITATEA ÎN EDUCAȚIE?</a:t>
            </a:r>
            <a:endParaRPr lang="ro-RO" dirty="0">
              <a:solidFill>
                <a:schemeClr val="accent6">
                  <a:lumMod val="50000"/>
                </a:schemeClr>
              </a:solidFill>
              <a:latin typeface="Arial Black" panose="020B0A04020102020204" pitchFamily="34" charset="0"/>
            </a:endParaRPr>
          </a:p>
        </p:txBody>
      </p:sp>
      <p:sp>
        <p:nvSpPr>
          <p:cNvPr id="3" name="Content Placeholder 2"/>
          <p:cNvSpPr>
            <a:spLocks noGrp="1"/>
          </p:cNvSpPr>
          <p:nvPr>
            <p:ph idx="1"/>
          </p:nvPr>
        </p:nvSpPr>
        <p:spPr/>
        <p:txBody>
          <a:bodyPr/>
          <a:lstStyle/>
          <a:p>
            <a:r>
              <a:rPr lang="ro-RO" dirty="0" smtClean="0"/>
              <a:t>„Realizarea potențialului creativ este o problemă de descoperire a propriului drum”</a:t>
            </a:r>
            <a:endParaRPr lang="ro-RO" dirty="0"/>
          </a:p>
        </p:txBody>
      </p:sp>
      <p:pic>
        <p:nvPicPr>
          <p:cNvPr id="4" name="Picture 3"/>
          <p:cNvPicPr>
            <a:picLocks noChangeAspect="1"/>
          </p:cNvPicPr>
          <p:nvPr/>
        </p:nvPicPr>
        <p:blipFill>
          <a:blip r:embed="rId2"/>
          <a:stretch>
            <a:fillRect/>
          </a:stretch>
        </p:blipFill>
        <p:spPr>
          <a:xfrm>
            <a:off x="3070745" y="2735521"/>
            <a:ext cx="5718413" cy="3931409"/>
          </a:xfrm>
          <a:prstGeom prst="rect">
            <a:avLst/>
          </a:prstGeom>
        </p:spPr>
      </p:pic>
    </p:spTree>
    <p:extLst>
      <p:ext uri="{BB962C8B-B14F-4D97-AF65-F5344CB8AC3E}">
        <p14:creationId xmlns:p14="http://schemas.microsoft.com/office/powerpoint/2010/main" val="11339715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solidFill>
                  <a:schemeClr val="accent6">
                    <a:lumMod val="50000"/>
                  </a:schemeClr>
                </a:solidFill>
                <a:effectLst>
                  <a:outerShdw blurRad="38100" dist="38100" dir="2700000" algn="tl">
                    <a:srgbClr val="000000">
                      <a:alpha val="43137"/>
                    </a:srgbClr>
                  </a:outerShdw>
                </a:effectLst>
                <a:latin typeface="Arial Black" panose="020B0A04020102020204" pitchFamily="34" charset="0"/>
              </a:rPr>
              <a:t>KEEP IN MIND!</a:t>
            </a:r>
            <a:endParaRPr lang="ro-RO" dirty="0">
              <a:solidFill>
                <a:schemeClr val="accent6">
                  <a:lumMod val="50000"/>
                </a:schemeClr>
              </a:solidFill>
              <a:effectLst>
                <a:outerShdw blurRad="38100" dist="38100" dir="2700000" algn="tl">
                  <a:srgbClr val="000000">
                    <a:alpha val="43137"/>
                  </a:srgbClr>
                </a:outerShdw>
              </a:effectLst>
              <a:latin typeface="Arial Black" panose="020B0A04020102020204" pitchFamily="34" charset="0"/>
            </a:endParaRPr>
          </a:p>
        </p:txBody>
      </p:sp>
      <p:pic>
        <p:nvPicPr>
          <p:cNvPr id="2052" name="Picture 4" descr="Imagini pentru beautiful quotes ken robinson"/>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19095"/>
          <a:stretch/>
        </p:blipFill>
        <p:spPr bwMode="auto">
          <a:xfrm>
            <a:off x="2265585" y="1201287"/>
            <a:ext cx="8106713" cy="4790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936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wheel(1)">
                                      <p:cBhvr>
                                        <p:cTn id="7" dur="20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87141"/>
            <a:ext cx="7467600" cy="1143000"/>
          </a:xfrm>
        </p:spPr>
        <p:txBody>
          <a:bodyPr/>
          <a:lstStyle/>
          <a:p>
            <a:pPr>
              <a:defRPr/>
            </a:pPr>
            <a:r>
              <a:rPr lang="ro-RO" b="1" dirty="0"/>
              <a:t>„</a:t>
            </a:r>
            <a:r>
              <a:rPr lang="ro-RO" sz="3200" b="1" dirty="0"/>
              <a:t>Descopera-ti Elementul” (</a:t>
            </a:r>
            <a:r>
              <a:rPr lang="en-US" sz="3200" b="1" dirty="0"/>
              <a:t>2013)</a:t>
            </a:r>
            <a:endParaRPr lang="en-US" sz="3200" dirty="0"/>
          </a:p>
        </p:txBody>
      </p:sp>
      <p:sp>
        <p:nvSpPr>
          <p:cNvPr id="15363" name="Content Placeholder 2"/>
          <p:cNvSpPr>
            <a:spLocks noGrp="1"/>
          </p:cNvSpPr>
          <p:nvPr>
            <p:ph sz="quarter" idx="1"/>
          </p:nvPr>
        </p:nvSpPr>
        <p:spPr>
          <a:xfrm>
            <a:off x="1981200" y="1219201"/>
            <a:ext cx="8455572" cy="4873625"/>
          </a:xfrm>
        </p:spPr>
        <p:txBody>
          <a:bodyPr/>
          <a:lstStyle/>
          <a:p>
            <a:r>
              <a:rPr lang="ro-RO" altLang="en-US" sz="1700" dirty="0"/>
              <a:t>„Scopul acestei carti este acela de a te ajuta sa-ti gasesti Elementul.......e vorba de a face ceva care ti se pare atat de total firesc, ceva care intra atat de puternic in rezonanta cu tine, incat ai senzatia ca tu esti intr-adevar acel lucru; inseamna ca faci un lucru pentru care ai o dispozitie  nativa.”</a:t>
            </a:r>
            <a:endParaRPr lang="en-US" altLang="en-US" sz="1700" dirty="0"/>
          </a:p>
          <a:p>
            <a:endParaRPr lang="en-US" altLang="en-US" sz="1700" dirty="0"/>
          </a:p>
          <a:p>
            <a:r>
              <a:rPr lang="ro-RO" altLang="en-US" sz="1700" dirty="0"/>
              <a:t>„Cartea include multe istorisiri ale unor oameni de toate  profesiile despre modul in care si-au gasit Elementul, de ce a fost nevoie ca s-o faca si diferenta pe care a marcat-o in viata fiecaruia. Cartea este structurata in 10 capitole, fiecare  capitol oferind sfaturi, tehnici si surse utile oentru a pune in practica toate ideile care converg catre descoperirea Elementului propriu</a:t>
            </a:r>
            <a:r>
              <a:rPr lang="en-US" altLang="en-US" sz="1700" dirty="0"/>
              <a:t>”</a:t>
            </a:r>
          </a:p>
          <a:p>
            <a:endParaRPr lang="en-US" altLang="en-US" sz="1700" dirty="0"/>
          </a:p>
          <a:p>
            <a:r>
              <a:rPr lang="ro-RO" altLang="en-US" sz="1700" dirty="0"/>
              <a:t>„Descoperirea Elementului tau este o expeditie personala. O expeditie este o cautare, o cautare de sine. Expeditia in cautarea Elementului tau este realmente o calatorie pe doua cai: o calatorie interioara, menita sa exploreze ce se afla in tine si o calatorie in afara, menita sa exploreze oportunitatile din lumea ce te inconjoara”.</a:t>
            </a:r>
            <a:endParaRPr lang="en-US" altLang="en-US" sz="1700" dirty="0"/>
          </a:p>
          <a:p>
            <a:endParaRPr lang="en-US" altLang="en-US" sz="1700" dirty="0"/>
          </a:p>
          <a:p>
            <a:endParaRPr lang="en-US" altLang="en-US" sz="1700" dirty="0"/>
          </a:p>
          <a:p>
            <a:endParaRPr lang="en-US" altLang="en-US" sz="1700" dirty="0"/>
          </a:p>
        </p:txBody>
      </p:sp>
      <p:sp>
        <p:nvSpPr>
          <p:cNvPr id="15364"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EBDA724F-82E1-4758-A563-937AA82162DA}" type="slidenum">
              <a:rPr lang="en-US" altLang="en-US">
                <a:solidFill>
                  <a:srgbClr val="FFFFFF"/>
                </a:solidFill>
              </a:rPr>
              <a:pPr/>
              <a:t>26</a:t>
            </a:fld>
            <a:endParaRPr lang="en-US" altLang="en-US">
              <a:solidFill>
                <a:srgbClr val="FFFFFF"/>
              </a:solidFill>
            </a:endParaRPr>
          </a:p>
        </p:txBody>
      </p:sp>
    </p:spTree>
    <p:extLst>
      <p:ext uri="{BB962C8B-B14F-4D97-AF65-F5344CB8AC3E}">
        <p14:creationId xmlns:p14="http://schemas.microsoft.com/office/powerpoint/2010/main" val="18675506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328448"/>
            <a:ext cx="7467600" cy="1143000"/>
          </a:xfrm>
        </p:spPr>
        <p:txBody>
          <a:bodyPr/>
          <a:lstStyle/>
          <a:p>
            <a:pPr>
              <a:defRPr/>
            </a:pPr>
            <a:r>
              <a:rPr lang="ro-RO" sz="3200" b="1" dirty="0"/>
              <a:t>„Descopera-ti Elementul” (</a:t>
            </a:r>
            <a:r>
              <a:rPr lang="en-US" sz="3200" b="1" dirty="0"/>
              <a:t>2013)</a:t>
            </a:r>
            <a:endParaRPr lang="en-US" sz="3200" dirty="0"/>
          </a:p>
        </p:txBody>
      </p:sp>
      <p:sp>
        <p:nvSpPr>
          <p:cNvPr id="3" name="Content Placeholder 2"/>
          <p:cNvSpPr>
            <a:spLocks noGrp="1"/>
          </p:cNvSpPr>
          <p:nvPr>
            <p:ph sz="quarter" idx="1"/>
          </p:nvPr>
        </p:nvSpPr>
        <p:spPr>
          <a:xfrm>
            <a:off x="1981200" y="1600201"/>
            <a:ext cx="9031014" cy="4873625"/>
          </a:xfrm>
        </p:spPr>
        <p:txBody>
          <a:bodyPr>
            <a:normAutofit/>
          </a:bodyPr>
          <a:lstStyle/>
          <a:p>
            <a:pPr marL="274320" indent="-274320">
              <a:lnSpc>
                <a:spcPts val="2200"/>
              </a:lnSpc>
              <a:spcBef>
                <a:spcPts val="0"/>
              </a:spcBef>
              <a:spcAft>
                <a:spcPts val="0"/>
              </a:spcAft>
              <a:buFont typeface="Wingdings"/>
              <a:buChar char=""/>
              <a:defRPr/>
            </a:pPr>
            <a:r>
              <a:rPr lang="ro-RO" sz="1800" dirty="0"/>
              <a:t>„</a:t>
            </a:r>
            <a:r>
              <a:rPr lang="ro-RO" sz="1700" dirty="0"/>
              <a:t>Aceasta carte nu-ti spune ce drum sa urmezi sau </a:t>
            </a:r>
            <a:r>
              <a:rPr lang="ro-RO" sz="1700" dirty="0" err="1"/>
              <a:t>catre</a:t>
            </a:r>
            <a:r>
              <a:rPr lang="ro-RO" sz="1700" dirty="0"/>
              <a:t> care </a:t>
            </a:r>
            <a:r>
              <a:rPr lang="ro-RO" sz="1700" dirty="0" err="1"/>
              <a:t>destinatie</a:t>
            </a:r>
            <a:r>
              <a:rPr lang="ro-RO" sz="1700" dirty="0"/>
              <a:t> sa te </a:t>
            </a:r>
            <a:r>
              <a:rPr lang="ro-RO" sz="1700" dirty="0" err="1"/>
              <a:t>indrepti</a:t>
            </a:r>
            <a:r>
              <a:rPr lang="ro-RO" sz="1700" dirty="0"/>
              <a:t>. </a:t>
            </a:r>
            <a:r>
              <a:rPr lang="ro-RO" sz="1700" dirty="0">
                <a:solidFill>
                  <a:schemeClr val="accent1">
                    <a:lumMod val="75000"/>
                  </a:schemeClr>
                </a:solidFill>
              </a:rPr>
              <a:t>Ea </a:t>
            </a:r>
            <a:r>
              <a:rPr lang="ro-RO" sz="1700" dirty="0" err="1">
                <a:solidFill>
                  <a:schemeClr val="accent1">
                    <a:lumMod val="75000"/>
                  </a:schemeClr>
                </a:solidFill>
              </a:rPr>
              <a:t>ofera</a:t>
            </a:r>
            <a:r>
              <a:rPr lang="ro-RO" sz="1700" dirty="0">
                <a:solidFill>
                  <a:schemeClr val="accent1">
                    <a:lumMod val="75000"/>
                  </a:schemeClr>
                </a:solidFill>
              </a:rPr>
              <a:t> o </a:t>
            </a:r>
            <a:r>
              <a:rPr lang="ro-RO" sz="1700" dirty="0" err="1">
                <a:solidFill>
                  <a:schemeClr val="accent1">
                    <a:lumMod val="75000"/>
                  </a:schemeClr>
                </a:solidFill>
              </a:rPr>
              <a:t>calauza</a:t>
            </a:r>
            <a:r>
              <a:rPr lang="ro-RO" sz="1700" dirty="0">
                <a:solidFill>
                  <a:schemeClr val="accent1">
                    <a:lumMod val="75000"/>
                  </a:schemeClr>
                </a:solidFill>
              </a:rPr>
              <a:t> in teritoriu si </a:t>
            </a:r>
            <a:r>
              <a:rPr lang="ro-RO" sz="1700" dirty="0" err="1">
                <a:solidFill>
                  <a:schemeClr val="accent1">
                    <a:lumMod val="75000"/>
                  </a:schemeClr>
                </a:solidFill>
              </a:rPr>
              <a:t>cateva</a:t>
            </a:r>
            <a:r>
              <a:rPr lang="ro-RO" sz="1700" dirty="0">
                <a:solidFill>
                  <a:schemeClr val="accent1">
                    <a:lumMod val="75000"/>
                  </a:schemeClr>
                </a:solidFill>
              </a:rPr>
              <a:t> principii de baza si instrumente care sa  te orienteze , </a:t>
            </a:r>
            <a:r>
              <a:rPr lang="ro-RO" sz="1700" dirty="0" err="1">
                <a:solidFill>
                  <a:schemeClr val="accent1">
                    <a:lumMod val="75000"/>
                  </a:schemeClr>
                </a:solidFill>
              </a:rPr>
              <a:t>ajutandu-te</a:t>
            </a:r>
            <a:r>
              <a:rPr lang="ro-RO" sz="1700" dirty="0">
                <a:solidFill>
                  <a:schemeClr val="accent1">
                    <a:lumMod val="75000"/>
                  </a:schemeClr>
                </a:solidFill>
              </a:rPr>
              <a:t> sa </a:t>
            </a:r>
            <a:r>
              <a:rPr lang="ro-RO" sz="1700" dirty="0" err="1">
                <a:solidFill>
                  <a:schemeClr val="accent1">
                    <a:lumMod val="75000"/>
                  </a:schemeClr>
                </a:solidFill>
              </a:rPr>
              <a:t>gasesti</a:t>
            </a:r>
            <a:r>
              <a:rPr lang="ro-RO" sz="1700" dirty="0">
                <a:solidFill>
                  <a:schemeClr val="accent1">
                    <a:lumMod val="75000"/>
                  </a:schemeClr>
                </a:solidFill>
              </a:rPr>
              <a:t> o </a:t>
            </a:r>
            <a:r>
              <a:rPr lang="ro-RO" sz="1700" dirty="0" err="1">
                <a:solidFill>
                  <a:schemeClr val="accent1">
                    <a:lumMod val="75000"/>
                  </a:schemeClr>
                </a:solidFill>
              </a:rPr>
              <a:t>cale</a:t>
            </a:r>
            <a:r>
              <a:rPr lang="ro-RO" sz="1700" dirty="0" err="1"/>
              <a:t>.Descoperirea</a:t>
            </a:r>
            <a:r>
              <a:rPr lang="ro-RO" sz="1700" dirty="0"/>
              <a:t> Elementului </a:t>
            </a:r>
            <a:r>
              <a:rPr lang="ro-RO" sz="1700" dirty="0" err="1"/>
              <a:t>tau</a:t>
            </a:r>
            <a:r>
              <a:rPr lang="ro-RO" sz="1700" dirty="0"/>
              <a:t> nu </a:t>
            </a:r>
            <a:r>
              <a:rPr lang="ro-RO" sz="1700" dirty="0" err="1"/>
              <a:t>inseamna</a:t>
            </a:r>
            <a:r>
              <a:rPr lang="ro-RO" sz="1700" dirty="0"/>
              <a:t> sa abandonezi tot ceea ce faci </a:t>
            </a:r>
            <a:r>
              <a:rPr lang="ro-RO" sz="1700" dirty="0" err="1"/>
              <a:t>acum.Inseamna</a:t>
            </a:r>
            <a:r>
              <a:rPr lang="ro-RO" sz="1700" dirty="0"/>
              <a:t> sa te scrutezi intens pe tine </a:t>
            </a:r>
            <a:r>
              <a:rPr lang="ro-RO" sz="1700" dirty="0" err="1"/>
              <a:t>insuti</a:t>
            </a:r>
            <a:r>
              <a:rPr lang="ro-RO" sz="1700" dirty="0"/>
              <a:t> si sa te </a:t>
            </a:r>
            <a:r>
              <a:rPr lang="ro-RO" sz="1700" dirty="0" err="1"/>
              <a:t>intrebi</a:t>
            </a:r>
            <a:r>
              <a:rPr lang="ro-RO" sz="1700" dirty="0"/>
              <a:t> daca ai putea sa faci mai multe pentru a-ti </a:t>
            </a:r>
            <a:r>
              <a:rPr lang="ro-RO" sz="1700" dirty="0" err="1"/>
              <a:t>intelege</a:t>
            </a:r>
            <a:r>
              <a:rPr lang="ro-RO" sz="1700" dirty="0"/>
              <a:t> talentele si pasiunile. </a:t>
            </a:r>
            <a:r>
              <a:rPr lang="ro-RO" sz="1700" dirty="0" err="1"/>
              <a:t>Inseamna</a:t>
            </a:r>
            <a:r>
              <a:rPr lang="ro-RO" sz="1700" dirty="0"/>
              <a:t> sa te </a:t>
            </a:r>
            <a:r>
              <a:rPr lang="ro-RO" sz="1700" dirty="0" err="1"/>
              <a:t>intrebi</a:t>
            </a:r>
            <a:r>
              <a:rPr lang="ro-RO" sz="1700" dirty="0"/>
              <a:t> ce te </a:t>
            </a:r>
            <a:r>
              <a:rPr lang="ro-RO" sz="1700" dirty="0" err="1"/>
              <a:t>opreste</a:t>
            </a:r>
            <a:r>
              <a:rPr lang="ro-RO" sz="1700" dirty="0"/>
              <a:t> si ce </a:t>
            </a:r>
            <a:r>
              <a:rPr lang="ro-RO" sz="1700" dirty="0" err="1"/>
              <a:t>poti</a:t>
            </a:r>
            <a:r>
              <a:rPr lang="ro-RO" sz="1700" dirty="0"/>
              <a:t> face in aceasta </a:t>
            </a:r>
            <a:r>
              <a:rPr lang="ro-RO" sz="1700" dirty="0" err="1"/>
              <a:t>privinta</a:t>
            </a:r>
            <a:r>
              <a:rPr lang="ro-RO" sz="1700" dirty="0"/>
              <a:t>. </a:t>
            </a:r>
            <a:r>
              <a:rPr lang="ro-RO" sz="1700" dirty="0">
                <a:solidFill>
                  <a:schemeClr val="accent1">
                    <a:lumMod val="75000"/>
                  </a:schemeClr>
                </a:solidFill>
              </a:rPr>
              <a:t>Daca nu incerci lucruri noi, atunci s-ar putea sa nu afli niciodata de ce esti in stare.”</a:t>
            </a:r>
            <a:endParaRPr lang="en-US" sz="1700" dirty="0">
              <a:solidFill>
                <a:schemeClr val="accent1">
                  <a:lumMod val="75000"/>
                </a:schemeClr>
              </a:solidFill>
            </a:endParaRPr>
          </a:p>
          <a:p>
            <a:pPr marL="274320" indent="-274320">
              <a:spcAft>
                <a:spcPts val="0"/>
              </a:spcAft>
              <a:buFont typeface="Wingdings"/>
              <a:buChar char=""/>
              <a:defRPr/>
            </a:pPr>
            <a:endParaRPr lang="en-US" sz="1700" dirty="0"/>
          </a:p>
          <a:p>
            <a:pPr marL="274320" indent="-274320">
              <a:lnSpc>
                <a:spcPts val="2200"/>
              </a:lnSpc>
              <a:spcAft>
                <a:spcPts val="0"/>
              </a:spcAft>
              <a:buFont typeface="Wingdings"/>
              <a:buChar char=""/>
              <a:defRPr/>
            </a:pPr>
            <a:r>
              <a:rPr lang="ro-RO" sz="1700" dirty="0"/>
              <a:t>Pentru descoperirea Elementului „</a:t>
            </a:r>
            <a:r>
              <a:rPr lang="ro-RO" sz="1700" dirty="0" err="1">
                <a:solidFill>
                  <a:schemeClr val="accent1">
                    <a:lumMod val="75000"/>
                  </a:schemeClr>
                </a:solidFill>
              </a:rPr>
              <a:t>imprejurarile</a:t>
            </a:r>
            <a:r>
              <a:rPr lang="ro-RO" sz="1700" dirty="0">
                <a:solidFill>
                  <a:schemeClr val="accent1">
                    <a:lumMod val="75000"/>
                  </a:schemeClr>
                </a:solidFill>
              </a:rPr>
              <a:t> </a:t>
            </a:r>
            <a:r>
              <a:rPr lang="ro-RO" sz="1700" dirty="0" err="1">
                <a:solidFill>
                  <a:schemeClr val="accent1">
                    <a:lumMod val="75000"/>
                  </a:schemeClr>
                </a:solidFill>
              </a:rPr>
              <a:t>conteaza</a:t>
            </a:r>
            <a:r>
              <a:rPr lang="ro-RO" sz="1700" dirty="0"/>
              <a:t>, la fel, </a:t>
            </a:r>
            <a:r>
              <a:rPr lang="ro-RO" sz="1700" dirty="0" err="1">
                <a:solidFill>
                  <a:schemeClr val="accent1">
                    <a:lumMod val="75000"/>
                  </a:schemeClr>
                </a:solidFill>
              </a:rPr>
              <a:t>pregatirea</a:t>
            </a:r>
            <a:r>
              <a:rPr lang="ro-RO" sz="1700" dirty="0">
                <a:solidFill>
                  <a:schemeClr val="accent1">
                    <a:lumMod val="75000"/>
                  </a:schemeClr>
                </a:solidFill>
              </a:rPr>
              <a:t> ta </a:t>
            </a:r>
            <a:r>
              <a:rPr lang="ro-RO" sz="1700" dirty="0" err="1">
                <a:solidFill>
                  <a:schemeClr val="accent1">
                    <a:lumMod val="75000"/>
                  </a:schemeClr>
                </a:solidFill>
              </a:rPr>
              <a:t>ta</a:t>
            </a:r>
            <a:r>
              <a:rPr lang="ro-RO" sz="1700" dirty="0">
                <a:solidFill>
                  <a:schemeClr val="accent1">
                    <a:lumMod val="75000"/>
                  </a:schemeClr>
                </a:solidFill>
              </a:rPr>
              <a:t> personala si </a:t>
            </a:r>
            <a:r>
              <a:rPr lang="ro-RO" sz="1700" dirty="0" err="1">
                <a:solidFill>
                  <a:schemeClr val="accent1">
                    <a:lumMod val="75000"/>
                  </a:schemeClr>
                </a:solidFill>
              </a:rPr>
              <a:t>experientele</a:t>
            </a:r>
            <a:r>
              <a:rPr lang="ro-RO" sz="1700" dirty="0">
                <a:solidFill>
                  <a:schemeClr val="accent1">
                    <a:lumMod val="75000"/>
                  </a:schemeClr>
                </a:solidFill>
              </a:rPr>
              <a:t> tale de pana acum</a:t>
            </a:r>
            <a:r>
              <a:rPr lang="ro-RO" sz="1700" dirty="0"/>
              <a:t>. Dar indiferent de </a:t>
            </a:r>
            <a:r>
              <a:rPr lang="ro-RO" sz="1700" dirty="0" err="1"/>
              <a:t>situatie</a:t>
            </a:r>
            <a:r>
              <a:rPr lang="ro-RO" sz="1700" dirty="0"/>
              <a:t>, in cele din urma, nu ceea ce ti se </a:t>
            </a:r>
            <a:r>
              <a:rPr lang="ro-RO" sz="1700" dirty="0" err="1"/>
              <a:t>intampla</a:t>
            </a:r>
            <a:r>
              <a:rPr lang="ro-RO" sz="1700" dirty="0"/>
              <a:t> face </a:t>
            </a:r>
            <a:r>
              <a:rPr lang="ro-RO" sz="1700" dirty="0" err="1"/>
              <a:t>diferentele</a:t>
            </a:r>
            <a:r>
              <a:rPr lang="ro-RO" sz="1700" dirty="0"/>
              <a:t> cele mai mari in </a:t>
            </a:r>
            <a:r>
              <a:rPr lang="ro-RO" sz="1700" dirty="0" err="1"/>
              <a:t>viata</a:t>
            </a:r>
            <a:r>
              <a:rPr lang="ro-RO" sz="1700" dirty="0"/>
              <a:t> ta, ci </a:t>
            </a:r>
            <a:r>
              <a:rPr lang="ro-RO" sz="1700" dirty="0" err="1"/>
              <a:t>conteaza</a:t>
            </a:r>
            <a:r>
              <a:rPr lang="ro-RO" sz="1700" dirty="0"/>
              <a:t> cel mai mult ce faci tu din ceea ce ti se </a:t>
            </a:r>
            <a:r>
              <a:rPr lang="ro-RO" sz="1700" dirty="0" err="1"/>
              <a:t>intampla</a:t>
            </a:r>
            <a:r>
              <a:rPr lang="ro-RO" sz="1700" dirty="0"/>
              <a:t>. </a:t>
            </a:r>
            <a:r>
              <a:rPr lang="ro-RO" sz="1700" dirty="0">
                <a:solidFill>
                  <a:schemeClr val="accent1">
                    <a:lumMod val="75000"/>
                  </a:schemeClr>
                </a:solidFill>
              </a:rPr>
              <a:t>Multe dintre </a:t>
            </a:r>
            <a:r>
              <a:rPr lang="ro-RO" sz="1700" dirty="0" err="1">
                <a:solidFill>
                  <a:schemeClr val="accent1">
                    <a:lumMod val="75000"/>
                  </a:schemeClr>
                </a:solidFill>
              </a:rPr>
              <a:t>oportunitatile</a:t>
            </a:r>
            <a:r>
              <a:rPr lang="ro-RO" sz="1700" dirty="0">
                <a:solidFill>
                  <a:schemeClr val="accent1">
                    <a:lumMod val="75000"/>
                  </a:schemeClr>
                </a:solidFill>
              </a:rPr>
              <a:t> pe care le ai in </a:t>
            </a:r>
            <a:r>
              <a:rPr lang="ro-RO" sz="1700" dirty="0" err="1">
                <a:solidFill>
                  <a:schemeClr val="accent1">
                    <a:lumMod val="75000"/>
                  </a:schemeClr>
                </a:solidFill>
              </a:rPr>
              <a:t>viata</a:t>
            </a:r>
            <a:r>
              <a:rPr lang="ro-RO" sz="1700" dirty="0">
                <a:solidFill>
                  <a:schemeClr val="accent1">
                    <a:lumMod val="75000"/>
                  </a:schemeClr>
                </a:solidFill>
              </a:rPr>
              <a:t> sunt generate de energia pe care o </a:t>
            </a:r>
            <a:r>
              <a:rPr lang="ro-RO" sz="1700" dirty="0" err="1">
                <a:solidFill>
                  <a:schemeClr val="accent1">
                    <a:lumMod val="75000"/>
                  </a:schemeClr>
                </a:solidFill>
              </a:rPr>
              <a:t>raspandesti</a:t>
            </a:r>
            <a:r>
              <a:rPr lang="ro-RO" sz="1700" dirty="0">
                <a:solidFill>
                  <a:schemeClr val="accent1">
                    <a:lumMod val="75000"/>
                  </a:schemeClr>
                </a:solidFill>
              </a:rPr>
              <a:t> in jur”.</a:t>
            </a:r>
            <a:endParaRPr lang="en-US" sz="1700" dirty="0">
              <a:solidFill>
                <a:schemeClr val="accent1">
                  <a:lumMod val="75000"/>
                </a:schemeClr>
              </a:solidFill>
            </a:endParaRPr>
          </a:p>
          <a:p>
            <a:pPr marL="274320" indent="-274320">
              <a:spcAft>
                <a:spcPts val="0"/>
              </a:spcAft>
              <a:buFont typeface="Wingdings"/>
              <a:buChar char=""/>
              <a:defRPr/>
            </a:pPr>
            <a:endParaRPr lang="en-US" sz="1800" dirty="0"/>
          </a:p>
          <a:p>
            <a:pPr marL="274320" indent="-274320">
              <a:spcAft>
                <a:spcPts val="0"/>
              </a:spcAft>
              <a:buFont typeface="Wingdings"/>
              <a:buChar char=""/>
              <a:defRPr/>
            </a:pPr>
            <a:endParaRPr lang="en-US" sz="2100" dirty="0"/>
          </a:p>
          <a:p>
            <a:pPr marL="274320" indent="-274320">
              <a:spcAft>
                <a:spcPts val="0"/>
              </a:spcAft>
              <a:buFont typeface="Wingdings"/>
              <a:buChar char=""/>
              <a:defRPr/>
            </a:pPr>
            <a:endParaRPr lang="en-US" sz="2100" dirty="0"/>
          </a:p>
          <a:p>
            <a:pPr marL="274320" indent="-274320">
              <a:spcAft>
                <a:spcPts val="0"/>
              </a:spcAft>
              <a:buFont typeface="Wingdings"/>
              <a:buChar char=""/>
              <a:defRPr/>
            </a:pPr>
            <a:endParaRPr lang="en-US" dirty="0"/>
          </a:p>
        </p:txBody>
      </p:sp>
      <p:sp>
        <p:nvSpPr>
          <p:cNvPr id="16388"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23D46E17-82B2-4E43-8963-E01F384FF449}" type="slidenum">
              <a:rPr lang="en-US" altLang="en-US">
                <a:solidFill>
                  <a:srgbClr val="FFFFFF"/>
                </a:solidFill>
              </a:rPr>
              <a:pPr/>
              <a:t>27</a:t>
            </a:fld>
            <a:endParaRPr lang="en-US" altLang="en-US">
              <a:solidFill>
                <a:srgbClr val="FFFFFF"/>
              </a:solidFill>
            </a:endParaRPr>
          </a:p>
        </p:txBody>
      </p:sp>
    </p:spTree>
    <p:extLst>
      <p:ext uri="{BB962C8B-B14F-4D97-AF65-F5344CB8AC3E}">
        <p14:creationId xmlns:p14="http://schemas.microsoft.com/office/powerpoint/2010/main" val="36271164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15206" y="520262"/>
            <a:ext cx="7467600" cy="1143000"/>
          </a:xfrm>
        </p:spPr>
        <p:txBody>
          <a:bodyPr/>
          <a:lstStyle/>
          <a:p>
            <a:pPr>
              <a:defRPr/>
            </a:pPr>
            <a:r>
              <a:rPr lang="ro-RO" sz="3200" b="1" dirty="0"/>
              <a:t>„Descopera-ti Elementul” (</a:t>
            </a:r>
            <a:r>
              <a:rPr lang="en-US" sz="3200" b="1" dirty="0"/>
              <a:t>2013)</a:t>
            </a:r>
            <a:endParaRPr lang="en-US" sz="3200" dirty="0"/>
          </a:p>
        </p:txBody>
      </p:sp>
      <p:sp>
        <p:nvSpPr>
          <p:cNvPr id="3" name="Content Placeholder 2"/>
          <p:cNvSpPr>
            <a:spLocks noGrp="1"/>
          </p:cNvSpPr>
          <p:nvPr>
            <p:ph sz="quarter" idx="1"/>
          </p:nvPr>
        </p:nvSpPr>
        <p:spPr>
          <a:xfrm>
            <a:off x="1981199" y="1600201"/>
            <a:ext cx="8439807" cy="4873625"/>
          </a:xfrm>
        </p:spPr>
        <p:txBody>
          <a:bodyPr>
            <a:normAutofit/>
          </a:bodyPr>
          <a:lstStyle/>
          <a:p>
            <a:pPr marL="274320" indent="-274320">
              <a:spcAft>
                <a:spcPts val="0"/>
              </a:spcAft>
              <a:buFont typeface="Wingdings"/>
              <a:buChar char=""/>
              <a:defRPr/>
            </a:pPr>
            <a:r>
              <a:rPr lang="ro-RO" dirty="0"/>
              <a:t>„</a:t>
            </a:r>
            <a:r>
              <a:rPr lang="ro-RO" sz="1700" dirty="0" err="1">
                <a:solidFill>
                  <a:schemeClr val="accent1">
                    <a:lumMod val="75000"/>
                  </a:schemeClr>
                </a:solidFill>
              </a:rPr>
              <a:t>Gasirea</a:t>
            </a:r>
            <a:r>
              <a:rPr lang="ro-RO" sz="1700" dirty="0">
                <a:solidFill>
                  <a:schemeClr val="accent1">
                    <a:lumMod val="75000"/>
                  </a:schemeClr>
                </a:solidFill>
              </a:rPr>
              <a:t> Elementului </a:t>
            </a:r>
            <a:r>
              <a:rPr lang="ro-RO" sz="1700" dirty="0" err="1">
                <a:solidFill>
                  <a:schemeClr val="accent1">
                    <a:lumMod val="75000"/>
                  </a:schemeClr>
                </a:solidFill>
              </a:rPr>
              <a:t>tau</a:t>
            </a:r>
            <a:r>
              <a:rPr lang="ro-RO" sz="1700" dirty="0">
                <a:solidFill>
                  <a:schemeClr val="accent1">
                    <a:lumMod val="75000"/>
                  </a:schemeClr>
                </a:solidFill>
              </a:rPr>
              <a:t> </a:t>
            </a:r>
            <a:r>
              <a:rPr lang="ro-RO" sz="1700" dirty="0" err="1">
                <a:solidFill>
                  <a:schemeClr val="accent1">
                    <a:lumMod val="75000"/>
                  </a:schemeClr>
                </a:solidFill>
              </a:rPr>
              <a:t>inseamna</a:t>
            </a:r>
            <a:r>
              <a:rPr lang="ro-RO" sz="1700" dirty="0">
                <a:solidFill>
                  <a:schemeClr val="accent1">
                    <a:lumMod val="75000"/>
                  </a:schemeClr>
                </a:solidFill>
              </a:rPr>
              <a:t> sa fii deschis fata de </a:t>
            </a:r>
            <a:r>
              <a:rPr lang="ro-RO" sz="1700" dirty="0" err="1">
                <a:solidFill>
                  <a:schemeClr val="accent1">
                    <a:lumMod val="75000"/>
                  </a:schemeClr>
                </a:solidFill>
              </a:rPr>
              <a:t>experiente</a:t>
            </a:r>
            <a:r>
              <a:rPr lang="ro-RO" sz="1700" dirty="0">
                <a:solidFill>
                  <a:schemeClr val="accent1">
                    <a:lumMod val="75000"/>
                  </a:schemeClr>
                </a:solidFill>
              </a:rPr>
              <a:t> noi si sa explorezi noi cai si </a:t>
            </a:r>
            <a:r>
              <a:rPr lang="ro-RO" sz="1700" dirty="0" err="1">
                <a:solidFill>
                  <a:schemeClr val="accent1">
                    <a:lumMod val="75000"/>
                  </a:schemeClr>
                </a:solidFill>
              </a:rPr>
              <a:t>posibilitati</a:t>
            </a:r>
            <a:r>
              <a:rPr lang="ro-RO" sz="1700" dirty="0">
                <a:solidFill>
                  <a:schemeClr val="accent1">
                    <a:lumMod val="75000"/>
                  </a:schemeClr>
                </a:solidFill>
              </a:rPr>
              <a:t> in tine </a:t>
            </a:r>
            <a:r>
              <a:rPr lang="ro-RO" sz="1700" dirty="0" err="1">
                <a:solidFill>
                  <a:schemeClr val="accent1">
                    <a:lumMod val="75000"/>
                  </a:schemeClr>
                </a:solidFill>
              </a:rPr>
              <a:t>insuti</a:t>
            </a:r>
            <a:r>
              <a:rPr lang="ro-RO" sz="1700" dirty="0">
                <a:solidFill>
                  <a:schemeClr val="accent1">
                    <a:lumMod val="75000"/>
                  </a:schemeClr>
                </a:solidFill>
              </a:rPr>
              <a:t> si in lumea </a:t>
            </a:r>
            <a:r>
              <a:rPr lang="ro-RO" sz="1700" dirty="0" err="1">
                <a:solidFill>
                  <a:schemeClr val="accent1">
                    <a:lumMod val="75000"/>
                  </a:schemeClr>
                </a:solidFill>
              </a:rPr>
              <a:t>inconjuratoare</a:t>
            </a:r>
            <a:r>
              <a:rPr lang="ro-RO" sz="1700" dirty="0">
                <a:solidFill>
                  <a:schemeClr val="accent1">
                    <a:lumMod val="75000"/>
                  </a:schemeClr>
                </a:solidFill>
              </a:rPr>
              <a:t>. </a:t>
            </a:r>
            <a:r>
              <a:rPr lang="ro-RO" sz="1700" dirty="0"/>
              <a:t>A fi in Elementul tau inseamna sa te gasesti acolo unde aptitudinile tale native se intalnesc cu pasiunile tale.”</a:t>
            </a:r>
          </a:p>
          <a:p>
            <a:pPr marL="274320" indent="-274320">
              <a:spcAft>
                <a:spcPts val="0"/>
              </a:spcAft>
              <a:buFont typeface="Wingdings"/>
              <a:buChar char=""/>
              <a:defRPr/>
            </a:pPr>
            <a:endParaRPr lang="ro-RO"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r>
              <a:rPr lang="ro-RO" sz="1700" dirty="0">
                <a:solidFill>
                  <a:schemeClr val="accent1">
                    <a:lumMod val="75000"/>
                  </a:schemeClr>
                </a:solidFill>
              </a:rPr>
              <a:t>„Lectura acestei </a:t>
            </a:r>
            <a:r>
              <a:rPr lang="ro-RO" sz="1700" dirty="0" err="1">
                <a:solidFill>
                  <a:schemeClr val="accent1">
                    <a:lumMod val="75000"/>
                  </a:schemeClr>
                </a:solidFill>
              </a:rPr>
              <a:t>carti</a:t>
            </a:r>
            <a:r>
              <a:rPr lang="ro-RO" sz="1700" dirty="0">
                <a:solidFill>
                  <a:schemeClr val="accent1">
                    <a:lumMod val="75000"/>
                  </a:schemeClr>
                </a:solidFill>
              </a:rPr>
              <a:t> nu-ti va garanta ca-ti vei petrece restul </a:t>
            </a:r>
            <a:r>
              <a:rPr lang="ro-RO" sz="1700" dirty="0" err="1">
                <a:solidFill>
                  <a:schemeClr val="accent1">
                    <a:lumMod val="75000"/>
                  </a:schemeClr>
                </a:solidFill>
              </a:rPr>
              <a:t>vietii</a:t>
            </a:r>
            <a:r>
              <a:rPr lang="ro-RO" sz="1700" dirty="0">
                <a:solidFill>
                  <a:schemeClr val="accent1">
                    <a:lumMod val="75000"/>
                  </a:schemeClr>
                </a:solidFill>
              </a:rPr>
              <a:t> intr-o continua, </a:t>
            </a:r>
            <a:r>
              <a:rPr lang="ro-RO" sz="1700" dirty="0" err="1">
                <a:solidFill>
                  <a:schemeClr val="accent1">
                    <a:lumMod val="75000"/>
                  </a:schemeClr>
                </a:solidFill>
              </a:rPr>
              <a:t>neintrerupta</a:t>
            </a:r>
            <a:r>
              <a:rPr lang="ro-RO" sz="1700" dirty="0">
                <a:solidFill>
                  <a:schemeClr val="accent1">
                    <a:lumMod val="75000"/>
                  </a:schemeClr>
                </a:solidFill>
              </a:rPr>
              <a:t> stare de </a:t>
            </a:r>
            <a:r>
              <a:rPr lang="ro-RO" sz="1700" dirty="0" err="1">
                <a:solidFill>
                  <a:schemeClr val="accent1">
                    <a:lumMod val="75000"/>
                  </a:schemeClr>
                </a:solidFill>
              </a:rPr>
              <a:t>placere</a:t>
            </a:r>
            <a:r>
              <a:rPr lang="ro-RO" sz="1700" dirty="0">
                <a:solidFill>
                  <a:schemeClr val="accent1">
                    <a:lumMod val="75000"/>
                  </a:schemeClr>
                </a:solidFill>
              </a:rPr>
              <a:t> si </a:t>
            </a:r>
            <a:r>
              <a:rPr lang="ro-RO" sz="1700" dirty="0" err="1">
                <a:solidFill>
                  <a:schemeClr val="accent1">
                    <a:lumMod val="75000"/>
                  </a:schemeClr>
                </a:solidFill>
              </a:rPr>
              <a:t>incantare</a:t>
            </a:r>
            <a:r>
              <a:rPr lang="ro-RO" sz="1700" dirty="0">
                <a:solidFill>
                  <a:schemeClr val="accent1">
                    <a:lumMod val="75000"/>
                  </a:schemeClr>
                </a:solidFill>
              </a:rPr>
              <a:t>. </a:t>
            </a:r>
            <a:r>
              <a:rPr lang="ro-RO" sz="1700" dirty="0" err="1"/>
              <a:t>Totusi</a:t>
            </a:r>
            <a:r>
              <a:rPr lang="ro-RO" sz="1700" dirty="0"/>
              <a:t>, </a:t>
            </a:r>
            <a:r>
              <a:rPr lang="ro-RO" sz="1700" dirty="0" err="1"/>
              <a:t>iti</a:t>
            </a:r>
            <a:r>
              <a:rPr lang="ro-RO" sz="1700" dirty="0"/>
              <a:t> va </a:t>
            </a:r>
            <a:r>
              <a:rPr lang="ro-RO" sz="1700" dirty="0" err="1"/>
              <a:t>darui</a:t>
            </a:r>
            <a:r>
              <a:rPr lang="ro-RO" sz="1700" dirty="0"/>
              <a:t> o </a:t>
            </a:r>
            <a:r>
              <a:rPr lang="ro-RO" sz="1700" dirty="0" err="1"/>
              <a:t>intelegere</a:t>
            </a:r>
            <a:r>
              <a:rPr lang="ro-RO" sz="1700" dirty="0"/>
              <a:t> mai </a:t>
            </a:r>
            <a:r>
              <a:rPr lang="ro-RO" sz="1700" dirty="0" err="1"/>
              <a:t>adanca</a:t>
            </a:r>
            <a:r>
              <a:rPr lang="ro-RO" sz="1700" dirty="0"/>
              <a:t> a celui care </a:t>
            </a:r>
            <a:r>
              <a:rPr lang="ro-RO" sz="1700" dirty="0" err="1"/>
              <a:t>esti</a:t>
            </a:r>
            <a:r>
              <a:rPr lang="ro-RO" sz="1700" dirty="0"/>
              <a:t> cu </a:t>
            </a:r>
            <a:r>
              <a:rPr lang="ro-RO" sz="1700" dirty="0" err="1"/>
              <a:t>adevarat</a:t>
            </a:r>
            <a:r>
              <a:rPr lang="ro-RO" sz="1700" dirty="0"/>
              <a:t> si a </a:t>
            </a:r>
            <a:r>
              <a:rPr lang="ro-RO" sz="1700" dirty="0" err="1"/>
              <a:t>vietii</a:t>
            </a:r>
            <a:r>
              <a:rPr lang="ro-RO" sz="1700" dirty="0"/>
              <a:t> pe care ai putea si poate ca ar trebui sa o </a:t>
            </a:r>
            <a:r>
              <a:rPr lang="ro-RO" sz="1700" dirty="0" err="1"/>
              <a:t>traiesti</a:t>
            </a:r>
            <a:r>
              <a:rPr lang="ro-RO" sz="1700" dirty="0"/>
              <a:t>.”</a:t>
            </a:r>
            <a:endParaRPr lang="en-US" sz="1700" dirty="0"/>
          </a:p>
          <a:p>
            <a:pPr marL="274320" indent="-274320">
              <a:spcAft>
                <a:spcPts val="0"/>
              </a:spcAft>
              <a:buFont typeface="Wingdings"/>
              <a:buChar char=""/>
              <a:defRPr/>
            </a:pPr>
            <a:endParaRPr lang="en-US" sz="2100" dirty="0"/>
          </a:p>
          <a:p>
            <a:pPr marL="274320" indent="-274320">
              <a:spcAft>
                <a:spcPts val="0"/>
              </a:spcAft>
              <a:buFont typeface="Wingdings"/>
              <a:buChar char=""/>
              <a:defRPr/>
            </a:pPr>
            <a:endParaRPr lang="en-US" sz="2100" dirty="0"/>
          </a:p>
          <a:p>
            <a:pPr marL="274320" indent="-274320">
              <a:spcAft>
                <a:spcPts val="0"/>
              </a:spcAft>
              <a:buFont typeface="Wingdings"/>
              <a:buChar char=""/>
              <a:defRPr/>
            </a:pPr>
            <a:endParaRPr lang="en-US" dirty="0"/>
          </a:p>
        </p:txBody>
      </p:sp>
      <p:sp>
        <p:nvSpPr>
          <p:cNvPr id="17412"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50CBD64D-470A-4BB8-8B1F-A87AC65B76EF}" type="slidenum">
              <a:rPr lang="en-US" altLang="en-US">
                <a:solidFill>
                  <a:srgbClr val="FFFFFF"/>
                </a:solidFill>
              </a:rPr>
              <a:pPr/>
              <a:t>28</a:t>
            </a:fld>
            <a:endParaRPr lang="en-US" altLang="en-US">
              <a:solidFill>
                <a:srgbClr val="FFFFFF"/>
              </a:solidFill>
            </a:endParaRPr>
          </a:p>
        </p:txBody>
      </p:sp>
    </p:spTree>
    <p:extLst>
      <p:ext uri="{BB962C8B-B14F-4D97-AF65-F5344CB8AC3E}">
        <p14:creationId xmlns:p14="http://schemas.microsoft.com/office/powerpoint/2010/main" val="413962051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C:\Users\Rucsi\Desktop\creativity-sir-ken-quote-02.png"/>
          <p:cNvPicPr>
            <a:picLocks noGrp="1" noChangeAspect="1" noChangeArrowheads="1"/>
          </p:cNvPicPr>
          <p:nvPr>
            <p:ph sz="quarter" idx="1"/>
          </p:nvPr>
        </p:nvPicPr>
        <p:blipFill>
          <a:blip r:embed="rId3">
            <a:extLst>
              <a:ext uri="{28A0092B-C50C-407E-A947-70E740481C1C}">
                <a14:useLocalDpi xmlns:a14="http://schemas.microsoft.com/office/drawing/2010/main" val="0"/>
              </a:ext>
            </a:extLst>
          </a:blip>
          <a:srcRect/>
          <a:stretch>
            <a:fillRect/>
          </a:stretch>
        </p:blipFill>
        <p:spPr>
          <a:xfrm>
            <a:off x="5870028" y="1124607"/>
            <a:ext cx="5791200" cy="4343400"/>
          </a:xfrm>
        </p:spPr>
      </p:pic>
      <p:sp>
        <p:nvSpPr>
          <p:cNvPr id="7" name="Rectangle 6"/>
          <p:cNvSpPr/>
          <p:nvPr/>
        </p:nvSpPr>
        <p:spPr>
          <a:xfrm>
            <a:off x="1752600" y="1220789"/>
            <a:ext cx="3581400" cy="4555093"/>
          </a:xfrm>
          <a:prstGeom prst="rect">
            <a:avLst/>
          </a:prstGeom>
        </p:spPr>
        <p:txBody>
          <a:bodyPr>
            <a:spAutoFit/>
          </a:bodyPr>
          <a:lstStyle/>
          <a:p>
            <a:pPr>
              <a:defRPr/>
            </a:pPr>
            <a:endParaRPr lang="en-US" sz="1700" dirty="0"/>
          </a:p>
          <a:p>
            <a:pPr>
              <a:defRPr/>
            </a:pPr>
            <a:r>
              <a:rPr lang="en-US" sz="1700" dirty="0"/>
              <a:t>“ …..</a:t>
            </a:r>
            <a:r>
              <a:rPr lang="ro-RO" sz="1700" dirty="0"/>
              <a:t> vreau </a:t>
            </a:r>
            <a:r>
              <a:rPr lang="ro-RO" sz="1700" dirty="0"/>
              <a:t>sa arat cum cultura standardelor dauneaza </a:t>
            </a:r>
            <a:r>
              <a:rPr lang="ro-RO" sz="1700" dirty="0"/>
              <a:t>elevilor si scolilor </a:t>
            </a:r>
            <a:r>
              <a:rPr lang="ro-RO" sz="1700" dirty="0"/>
              <a:t>si sa prezint o maniera diferita de a ne gandi la educatie. </a:t>
            </a:r>
            <a:r>
              <a:rPr lang="en-US" sz="1700" dirty="0"/>
              <a:t>   </a:t>
            </a:r>
          </a:p>
          <a:p>
            <a:pPr>
              <a:defRPr/>
            </a:pPr>
            <a:endParaRPr lang="en-US" sz="1700" dirty="0"/>
          </a:p>
          <a:p>
            <a:pPr>
              <a:defRPr/>
            </a:pPr>
            <a:r>
              <a:rPr lang="en-US" sz="1700" dirty="0">
                <a:solidFill>
                  <a:schemeClr val="accent1">
                    <a:lumMod val="75000"/>
                  </a:schemeClr>
                </a:solidFill>
              </a:rPr>
              <a:t>      </a:t>
            </a:r>
            <a:r>
              <a:rPr lang="ro-RO" sz="1700" dirty="0">
                <a:solidFill>
                  <a:schemeClr val="accent1">
                    <a:lumMod val="75000"/>
                  </a:schemeClr>
                </a:solidFill>
              </a:rPr>
              <a:t>Vreau </a:t>
            </a:r>
            <a:r>
              <a:rPr lang="ro-RO" sz="1700" dirty="0">
                <a:solidFill>
                  <a:schemeClr val="accent1">
                    <a:lumMod val="75000"/>
                  </a:schemeClr>
                </a:solidFill>
              </a:rPr>
              <a:t>sa demonstrez si ca, oricine ati fi si oriunde v-ati afla, aveti puterea de a schimba sistemul. </a:t>
            </a:r>
            <a:endParaRPr lang="en-US" sz="1700" dirty="0">
              <a:solidFill>
                <a:schemeClr val="accent1">
                  <a:lumMod val="75000"/>
                </a:schemeClr>
              </a:solidFill>
            </a:endParaRPr>
          </a:p>
          <a:p>
            <a:pPr>
              <a:defRPr/>
            </a:pPr>
            <a:endParaRPr lang="en-US" sz="1700" dirty="0"/>
          </a:p>
          <a:p>
            <a:pPr>
              <a:defRPr/>
            </a:pPr>
            <a:r>
              <a:rPr lang="en-US" sz="1700" dirty="0"/>
              <a:t>      </a:t>
            </a:r>
            <a:r>
              <a:rPr lang="ro-RO" sz="1700" dirty="0"/>
              <a:t>Cartea </a:t>
            </a:r>
            <a:r>
              <a:rPr lang="ro-RO" sz="1700" dirty="0"/>
              <a:t>de fata analizeaza, in special, ce se intampla in Statele Unite si in Marea Britanie. Insa problemele  care afecteaza educatia sunt globale si exista exemple pe tot parcursul cartii din alte parti ale lum</a:t>
            </a:r>
            <a:r>
              <a:rPr lang="ro-RO" dirty="0"/>
              <a:t>ii. ”</a:t>
            </a:r>
            <a:endParaRPr lang="en-US" dirty="0"/>
          </a:p>
        </p:txBody>
      </p:sp>
      <p:sp>
        <p:nvSpPr>
          <p:cNvPr id="6" name="Rectangle 5"/>
          <p:cNvSpPr/>
          <p:nvPr/>
        </p:nvSpPr>
        <p:spPr>
          <a:xfrm>
            <a:off x="1828800" y="304801"/>
            <a:ext cx="4145174" cy="584775"/>
          </a:xfrm>
          <a:prstGeom prst="rect">
            <a:avLst/>
          </a:prstGeom>
        </p:spPr>
        <p:txBody>
          <a:bodyPr wrap="none">
            <a:spAutoFit/>
          </a:bodyPr>
          <a:lstStyle/>
          <a:p>
            <a:pPr>
              <a:defRPr/>
            </a:pPr>
            <a:r>
              <a:rPr lang="ro-RO" sz="3200" b="1" cap="small" dirty="0">
                <a:solidFill>
                  <a:schemeClr val="tx2"/>
                </a:solidFill>
                <a:latin typeface="+mj-lt"/>
                <a:ea typeface="+mj-ea"/>
                <a:cs typeface="+mj-cs"/>
              </a:rPr>
              <a:t>“Scoli Creative” (2015)</a:t>
            </a:r>
          </a:p>
        </p:txBody>
      </p:sp>
      <p:sp>
        <p:nvSpPr>
          <p:cNvPr id="18437" name="Slide Number Placeholder 8"/>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E7B89C9D-6052-4F7C-AE1D-CE50D9CB3548}" type="slidenum">
              <a:rPr lang="en-US" altLang="en-US">
                <a:solidFill>
                  <a:srgbClr val="FFFFFF"/>
                </a:solidFill>
              </a:rPr>
              <a:pPr/>
              <a:t>29</a:t>
            </a:fld>
            <a:endParaRPr lang="en-US" altLang="en-US">
              <a:solidFill>
                <a:srgbClr val="FFFFFF"/>
              </a:solidFill>
            </a:endParaRPr>
          </a:p>
        </p:txBody>
      </p:sp>
    </p:spTree>
    <p:extLst>
      <p:ext uri="{BB962C8B-B14F-4D97-AF65-F5344CB8AC3E}">
        <p14:creationId xmlns:p14="http://schemas.microsoft.com/office/powerpoint/2010/main" val="2487733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95600" y="606972"/>
            <a:ext cx="7772400" cy="1701253"/>
          </a:xfrm>
        </p:spPr>
        <p:txBody>
          <a:bodyPr/>
          <a:lstStyle/>
          <a:p>
            <a:pPr>
              <a:defRPr/>
            </a:pPr>
            <a:r>
              <a:rPr lang="en-US" dirty="0" smtClean="0">
                <a:latin typeface="Arial" pitchFamily="34" charset="0"/>
                <a:cs typeface="Arial" pitchFamily="34" charset="0"/>
              </a:rPr>
              <a:t>          </a:t>
            </a:r>
            <a:br>
              <a:rPr lang="en-US" dirty="0" smtClean="0">
                <a:latin typeface="Arial" pitchFamily="34" charset="0"/>
                <a:cs typeface="Arial" pitchFamily="34" charset="0"/>
              </a:rPr>
            </a:br>
            <a:r>
              <a:rPr lang="en-US" dirty="0">
                <a:latin typeface="Arial" pitchFamily="34" charset="0"/>
                <a:cs typeface="Arial" pitchFamily="34" charset="0"/>
              </a:rPr>
              <a:t> </a:t>
            </a:r>
            <a:r>
              <a:rPr lang="en-US" dirty="0" smtClean="0">
                <a:latin typeface="Arial" pitchFamily="34" charset="0"/>
                <a:cs typeface="Arial" pitchFamily="34" charset="0"/>
              </a:rPr>
              <a:t>           </a:t>
            </a:r>
            <a:r>
              <a:rPr lang="ro-RO" dirty="0" smtClean="0">
                <a:latin typeface="Arial" pitchFamily="34" charset="0"/>
                <a:cs typeface="Arial" pitchFamily="34" charset="0"/>
              </a:rPr>
              <a:t/>
            </a:r>
            <a:br>
              <a:rPr lang="ro-RO" dirty="0" smtClean="0">
                <a:latin typeface="Arial" pitchFamily="34" charset="0"/>
                <a:cs typeface="Arial" pitchFamily="34" charset="0"/>
              </a:rPr>
            </a:br>
            <a:r>
              <a:rPr lang="ro-RO" dirty="0">
                <a:latin typeface="Arial" pitchFamily="34" charset="0"/>
                <a:cs typeface="Arial" pitchFamily="34" charset="0"/>
              </a:rPr>
              <a:t/>
            </a:r>
            <a:br>
              <a:rPr lang="ro-RO" dirty="0">
                <a:latin typeface="Arial" pitchFamily="34" charset="0"/>
                <a:cs typeface="Arial" pitchFamily="34" charset="0"/>
              </a:rPr>
            </a:br>
            <a:r>
              <a:rPr lang="en-US" sz="4000" dirty="0" smtClean="0">
                <a:cs typeface="Arial" pitchFamily="34" charset="0"/>
              </a:rPr>
              <a:t>KEN </a:t>
            </a:r>
            <a:r>
              <a:rPr lang="en-US" sz="4000" dirty="0">
                <a:cs typeface="Arial" pitchFamily="34" charset="0"/>
              </a:rPr>
              <a:t>ROBINSON</a:t>
            </a:r>
            <a:r>
              <a:rPr lang="en-US" sz="4000" dirty="0">
                <a:latin typeface="Arial" pitchFamily="34" charset="0"/>
                <a:cs typeface="Arial" pitchFamily="34" charset="0"/>
              </a:rPr>
              <a:t/>
            </a:r>
            <a:br>
              <a:rPr lang="en-US" sz="4000" dirty="0">
                <a:latin typeface="Arial" pitchFamily="34" charset="0"/>
                <a:cs typeface="Arial" pitchFamily="34" charset="0"/>
              </a:rPr>
            </a:br>
            <a:r>
              <a:rPr lang="en-US" dirty="0">
                <a:cs typeface="Arial" pitchFamily="34" charset="0"/>
              </a:rPr>
              <a:t/>
            </a:r>
            <a:br>
              <a:rPr lang="en-US" dirty="0">
                <a:cs typeface="Arial" pitchFamily="34" charset="0"/>
              </a:rPr>
            </a:br>
            <a:r>
              <a:rPr lang="en-US" sz="2800" dirty="0">
                <a:cs typeface="Arial" pitchFamily="34" charset="0"/>
              </a:rPr>
              <a:t>      </a:t>
            </a:r>
            <a:r>
              <a:rPr lang="en-US" sz="2800" dirty="0" err="1">
                <a:cs typeface="Arial" pitchFamily="34" charset="0"/>
              </a:rPr>
              <a:t>Scoli</a:t>
            </a:r>
            <a:r>
              <a:rPr lang="en-US" sz="2800" dirty="0">
                <a:cs typeface="Arial" pitchFamily="34" charset="0"/>
              </a:rPr>
              <a:t> creative – </a:t>
            </a:r>
            <a:r>
              <a:rPr lang="en-US" sz="2800" dirty="0" err="1">
                <a:cs typeface="Arial" pitchFamily="34" charset="0"/>
              </a:rPr>
              <a:t>Revolutia</a:t>
            </a:r>
            <a:r>
              <a:rPr lang="en-US" sz="2800" dirty="0">
                <a:cs typeface="Arial" pitchFamily="34" charset="0"/>
              </a:rPr>
              <a:t> de la</a:t>
            </a:r>
            <a:br>
              <a:rPr lang="en-US" sz="2800" dirty="0">
                <a:cs typeface="Arial" pitchFamily="34" charset="0"/>
              </a:rPr>
            </a:br>
            <a:r>
              <a:rPr lang="en-US" sz="2800" dirty="0">
                <a:cs typeface="Arial" pitchFamily="34" charset="0"/>
              </a:rPr>
              <a:t>             </a:t>
            </a:r>
            <a:r>
              <a:rPr lang="en-US" sz="2800" dirty="0" err="1">
                <a:cs typeface="Arial" pitchFamily="34" charset="0"/>
              </a:rPr>
              <a:t>baza</a:t>
            </a:r>
            <a:r>
              <a:rPr lang="en-US" sz="2800" dirty="0">
                <a:cs typeface="Arial" pitchFamily="34" charset="0"/>
              </a:rPr>
              <a:t> a </a:t>
            </a:r>
            <a:r>
              <a:rPr lang="en-US" sz="2800" dirty="0" err="1" smtClean="0">
                <a:cs typeface="Arial" pitchFamily="34" charset="0"/>
              </a:rPr>
              <a:t>invatam</a:t>
            </a:r>
            <a:r>
              <a:rPr lang="ro-RO" sz="2800" dirty="0">
                <a:cs typeface="Arial" pitchFamily="34" charset="0"/>
              </a:rPr>
              <a:t>Â</a:t>
            </a:r>
            <a:r>
              <a:rPr lang="en-US" sz="2800" dirty="0" err="1" smtClean="0">
                <a:cs typeface="Arial" pitchFamily="34" charset="0"/>
              </a:rPr>
              <a:t>ntului</a:t>
            </a:r>
            <a:endParaRPr lang="en-US" sz="2800" dirty="0">
              <a:cs typeface="Arial" pitchFamily="34" charset="0"/>
            </a:endParaRPr>
          </a:p>
        </p:txBody>
      </p:sp>
      <p:sp>
        <p:nvSpPr>
          <p:cNvPr id="8195" name="Subtitle 2"/>
          <p:cNvSpPr>
            <a:spLocks noGrp="1"/>
          </p:cNvSpPr>
          <p:nvPr>
            <p:ph type="subTitle" idx="1"/>
          </p:nvPr>
        </p:nvSpPr>
        <p:spPr>
          <a:xfrm>
            <a:off x="2533651" y="4191000"/>
            <a:ext cx="7116763" cy="1600200"/>
          </a:xfrm>
        </p:spPr>
        <p:txBody>
          <a:bodyPr/>
          <a:lstStyle/>
          <a:p>
            <a:endParaRPr lang="en-US" altLang="en-US" smtClean="0">
              <a:latin typeface="Arial" panose="020B0604020202020204" pitchFamily="34" charset="0"/>
              <a:cs typeface="Arial" panose="020B0604020202020204" pitchFamily="34" charset="0"/>
            </a:endParaRPr>
          </a:p>
          <a:p>
            <a:endParaRPr lang="en-US" altLang="en-US" smtClean="0">
              <a:latin typeface="Arial" panose="020B0604020202020204" pitchFamily="34" charset="0"/>
              <a:cs typeface="Arial" panose="020B0604020202020204" pitchFamily="34" charset="0"/>
            </a:endParaRPr>
          </a:p>
          <a:p>
            <a:endParaRPr lang="en-US" altLang="en-US" smtClean="0">
              <a:latin typeface="Arial" panose="020B0604020202020204" pitchFamily="34" charset="0"/>
              <a:cs typeface="Arial" panose="020B0604020202020204" pitchFamily="34" charset="0"/>
            </a:endParaRPr>
          </a:p>
        </p:txBody>
      </p:sp>
      <p:pic>
        <p:nvPicPr>
          <p:cNvPr id="8196" name="Picture 2" descr="C:\Users\Rucsi\Desktop\172559_800x60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04542" y="2672557"/>
            <a:ext cx="3824287" cy="291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C0E09D07-1476-41C3-919D-3BBDFCB23651}" type="slidenum">
              <a:rPr lang="en-US" altLang="en-US">
                <a:solidFill>
                  <a:srgbClr val="FFFFFF"/>
                </a:solidFill>
              </a:rPr>
              <a:pPr/>
              <a:t>3</a:t>
            </a:fld>
            <a:endParaRPr lang="en-US" altLang="en-US">
              <a:solidFill>
                <a:srgbClr val="FFFFFF"/>
              </a:solidFill>
            </a:endParaRPr>
          </a:p>
        </p:txBody>
      </p:sp>
    </p:spTree>
    <p:extLst>
      <p:ext uri="{BB962C8B-B14F-4D97-AF65-F5344CB8AC3E}">
        <p14:creationId xmlns:p14="http://schemas.microsoft.com/office/powerpoint/2010/main" val="257498562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4262" y="238821"/>
            <a:ext cx="7467600" cy="1143000"/>
          </a:xfrm>
        </p:spPr>
        <p:txBody>
          <a:bodyPr/>
          <a:lstStyle/>
          <a:p>
            <a:pPr>
              <a:defRPr/>
            </a:pPr>
            <a:r>
              <a:rPr lang="ro-RO" sz="3200" b="1" dirty="0"/>
              <a:t>“Scoli Creative” (2015)</a:t>
            </a:r>
          </a:p>
        </p:txBody>
      </p:sp>
      <p:sp>
        <p:nvSpPr>
          <p:cNvPr id="3" name="Content Placeholder 2"/>
          <p:cNvSpPr>
            <a:spLocks noGrp="1"/>
          </p:cNvSpPr>
          <p:nvPr>
            <p:ph sz="quarter" idx="1"/>
          </p:nvPr>
        </p:nvSpPr>
        <p:spPr>
          <a:xfrm>
            <a:off x="1981200" y="1066801"/>
            <a:ext cx="8229600" cy="4873625"/>
          </a:xfrm>
        </p:spPr>
        <p:txBody>
          <a:bodyPr>
            <a:noAutofit/>
          </a:bodyPr>
          <a:lstStyle/>
          <a:p>
            <a:r>
              <a:rPr lang="en-US" altLang="en-US" sz="1700"/>
              <a:t>Ken Robinson dezvolta ideile din celebra sa prezentare de la TED, „How Schools Kill Creativity“, si </a:t>
            </a:r>
            <a:r>
              <a:rPr lang="en-US" altLang="en-US" sz="1700">
                <a:solidFill>
                  <a:srgbClr val="E75C01"/>
                </a:solidFill>
              </a:rPr>
              <a:t>prezintă solutii inovatoare și practice la o problema critica: cum sa ne transformam sistemul de învățământ</a:t>
            </a:r>
            <a:endParaRPr lang="ro-RO" altLang="en-US" sz="1700">
              <a:solidFill>
                <a:srgbClr val="E75C01"/>
              </a:solidFill>
            </a:endParaRPr>
          </a:p>
          <a:p>
            <a:endParaRPr lang="en-US" altLang="en-US" sz="1700"/>
          </a:p>
          <a:p>
            <a:r>
              <a:rPr lang="ro-RO" altLang="en-US" sz="1700"/>
              <a:t>Pentru schimbarea din invatamant, K.R. considera ca </a:t>
            </a:r>
            <a:r>
              <a:rPr lang="ro-RO" altLang="en-US" sz="1700">
                <a:solidFill>
                  <a:srgbClr val="E75C01"/>
                </a:solidFill>
              </a:rPr>
              <a:t>sunt </a:t>
            </a:r>
            <a:r>
              <a:rPr lang="en-US" altLang="en-US" sz="1700">
                <a:solidFill>
                  <a:srgbClr val="E75C01"/>
                </a:solidFill>
              </a:rPr>
              <a:t> </a:t>
            </a:r>
            <a:r>
              <a:rPr lang="ro-RO" altLang="en-US" sz="1700">
                <a:solidFill>
                  <a:srgbClr val="E75C01"/>
                </a:solidFill>
              </a:rPr>
              <a:t>necesare 3 forme de intelegere a problemelor din educatie:</a:t>
            </a:r>
            <a:endParaRPr lang="en-US" altLang="en-US" sz="1700">
              <a:solidFill>
                <a:srgbClr val="E75C01"/>
              </a:solidFill>
            </a:endParaRPr>
          </a:p>
          <a:p>
            <a:pPr>
              <a:spcBef>
                <a:spcPct val="0"/>
              </a:spcBef>
              <a:buFont typeface="Wingdings" panose="05000000000000000000" pitchFamily="2" charset="2"/>
              <a:buNone/>
            </a:pPr>
            <a:r>
              <a:rPr lang="en-US" altLang="en-US" sz="1700"/>
              <a:t>     </a:t>
            </a:r>
            <a:r>
              <a:rPr lang="ro-RO" altLang="en-US" sz="1700"/>
              <a:t>      1.o critica a felului in care stau lucrurile</a:t>
            </a:r>
            <a:endParaRPr lang="en-US" altLang="en-US" sz="1700"/>
          </a:p>
          <a:p>
            <a:pPr>
              <a:spcBef>
                <a:spcPct val="0"/>
              </a:spcBef>
              <a:buFont typeface="Wingdings" panose="05000000000000000000" pitchFamily="2" charset="2"/>
              <a:buNone/>
            </a:pPr>
            <a:r>
              <a:rPr lang="en-US" altLang="en-US" sz="1700"/>
              <a:t>     </a:t>
            </a:r>
            <a:r>
              <a:rPr lang="ro-RO" altLang="en-US" sz="1700"/>
              <a:t>      2.o viziune pentru cum ar trebui sa fie</a:t>
            </a:r>
            <a:endParaRPr lang="en-US" altLang="en-US" sz="1700"/>
          </a:p>
          <a:p>
            <a:pPr>
              <a:spcBef>
                <a:spcPct val="0"/>
              </a:spcBef>
              <a:buFont typeface="Wingdings" panose="05000000000000000000" pitchFamily="2" charset="2"/>
              <a:buNone/>
            </a:pPr>
            <a:r>
              <a:rPr lang="en-US" altLang="en-US" sz="1700"/>
              <a:t>    </a:t>
            </a:r>
            <a:r>
              <a:rPr lang="ro-RO" altLang="en-US" sz="1700"/>
              <a:t>       3.o teorie a schimbarii pentru cum sa se</a:t>
            </a:r>
            <a:r>
              <a:rPr lang="en-US" altLang="en-US" sz="1700"/>
              <a:t> </a:t>
            </a:r>
            <a:r>
              <a:rPr lang="ro-RO" altLang="en-US" sz="1700"/>
              <a:t>treaca de la un sistem la altul</a:t>
            </a:r>
          </a:p>
          <a:p>
            <a:pPr>
              <a:buFont typeface="Wingdings" panose="05000000000000000000" pitchFamily="2" charset="2"/>
              <a:buNone/>
            </a:pPr>
            <a:endParaRPr lang="en-US" altLang="en-US" sz="1700"/>
          </a:p>
          <a:p>
            <a:r>
              <a:rPr lang="ro-RO" altLang="en-US" sz="1700"/>
              <a:t> Revolutia pe care K.R. o propune, are la baza cateva principii: </a:t>
            </a:r>
            <a:r>
              <a:rPr lang="ro-RO" altLang="en-US" sz="1700">
                <a:solidFill>
                  <a:srgbClr val="E75C01"/>
                </a:solidFill>
              </a:rPr>
              <a:t>credinta in valoarea individului</a:t>
            </a:r>
            <a:r>
              <a:rPr lang="ro-RO" altLang="en-US" sz="1700"/>
              <a:t>, </a:t>
            </a:r>
            <a:r>
              <a:rPr lang="ro-RO" altLang="en-US" sz="1700">
                <a:solidFill>
                  <a:srgbClr val="E75C01"/>
                </a:solidFill>
              </a:rPr>
              <a:t>dreptul la autodeterminare</a:t>
            </a:r>
            <a:r>
              <a:rPr lang="ro-RO" altLang="en-US" sz="1700"/>
              <a:t>, </a:t>
            </a:r>
            <a:r>
              <a:rPr lang="ro-RO" altLang="en-US" sz="1700">
                <a:solidFill>
                  <a:srgbClr val="E75C01"/>
                </a:solidFill>
              </a:rPr>
              <a:t>potentialul omului de a evolua si de a trai o viata implinita si  importanta responsabilitatii civice si a respectului pentru altii. </a:t>
            </a:r>
          </a:p>
          <a:p>
            <a:endParaRPr lang="en-US" altLang="en-US" sz="1700"/>
          </a:p>
          <a:p>
            <a:r>
              <a:rPr lang="ro-RO" altLang="en-US" sz="1700"/>
              <a:t>Scopurile educatiei, asa cum sunt vazute de K.R., </a:t>
            </a:r>
            <a:r>
              <a:rPr lang="ro-RO" altLang="en-US" sz="1700">
                <a:solidFill>
                  <a:srgbClr val="E75C01"/>
                </a:solidFill>
              </a:rPr>
              <a:t>constau in a le permite</a:t>
            </a:r>
            <a:r>
              <a:rPr lang="en-US" altLang="en-US" sz="1700">
                <a:solidFill>
                  <a:srgbClr val="E75C01"/>
                </a:solidFill>
              </a:rPr>
              <a:t> </a:t>
            </a:r>
            <a:r>
              <a:rPr lang="ro-RO" altLang="en-US" sz="1700">
                <a:solidFill>
                  <a:srgbClr val="E75C01"/>
                </a:solidFill>
              </a:rPr>
              <a:t>elevilor sa inteleaga lumea din jurul lor si talentele dinauntrul lor</a:t>
            </a:r>
            <a:r>
              <a:rPr lang="ro-RO" altLang="en-US" sz="1700"/>
              <a:t>, in asa fel incat sa devina indivizi impliniti si cetateni activi, plini de compasiune.</a:t>
            </a:r>
            <a:r>
              <a:rPr lang="en-US" altLang="en-US" sz="1700"/>
              <a:t/>
            </a:r>
            <a:br>
              <a:rPr lang="en-US" altLang="en-US" sz="1700"/>
            </a:br>
            <a:endParaRPr lang="en-US" altLang="en-US" sz="1700"/>
          </a:p>
          <a:p>
            <a:endParaRPr lang="en-US" altLang="en-US" sz="1700"/>
          </a:p>
        </p:txBody>
      </p:sp>
      <p:sp>
        <p:nvSpPr>
          <p:cNvPr id="19460"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90A376A3-4CBA-4FF3-9033-126DCBC7A425}" type="slidenum">
              <a:rPr lang="en-US" altLang="en-US">
                <a:solidFill>
                  <a:srgbClr val="FFFFFF"/>
                </a:solidFill>
              </a:rPr>
              <a:pPr/>
              <a:t>30</a:t>
            </a:fld>
            <a:endParaRPr lang="en-US" altLang="en-US">
              <a:solidFill>
                <a:srgbClr val="FFFFFF"/>
              </a:solidFill>
            </a:endParaRPr>
          </a:p>
        </p:txBody>
      </p:sp>
    </p:spTree>
    <p:extLst>
      <p:ext uri="{BB962C8B-B14F-4D97-AF65-F5344CB8AC3E}">
        <p14:creationId xmlns:p14="http://schemas.microsoft.com/office/powerpoint/2010/main" val="109683498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00179" y="342901"/>
            <a:ext cx="7467600" cy="1143000"/>
          </a:xfrm>
        </p:spPr>
        <p:txBody>
          <a:bodyPr/>
          <a:lstStyle/>
          <a:p>
            <a:pPr>
              <a:defRPr/>
            </a:pPr>
            <a:r>
              <a:rPr lang="ro-RO" sz="3200" b="1" dirty="0"/>
              <a:t>“Scoli Creative” (2015)</a:t>
            </a:r>
          </a:p>
        </p:txBody>
      </p:sp>
      <p:sp>
        <p:nvSpPr>
          <p:cNvPr id="3" name="Content Placeholder 2"/>
          <p:cNvSpPr>
            <a:spLocks noGrp="1"/>
          </p:cNvSpPr>
          <p:nvPr>
            <p:ph sz="quarter" idx="1"/>
          </p:nvPr>
        </p:nvSpPr>
        <p:spPr>
          <a:xfrm>
            <a:off x="1981199" y="914401"/>
            <a:ext cx="8960069" cy="5254625"/>
          </a:xfrm>
        </p:spPr>
        <p:txBody>
          <a:bodyPr>
            <a:noAutofit/>
          </a:bodyPr>
          <a:lstStyle/>
          <a:p>
            <a:pPr marL="274320" indent="-274320">
              <a:spcAft>
                <a:spcPts val="0"/>
              </a:spcAft>
              <a:buFont typeface="Wingdings"/>
              <a:buChar char=""/>
              <a:defRPr/>
            </a:pPr>
            <a:r>
              <a:rPr lang="ro-RO" sz="1700" dirty="0"/>
              <a:t>Autorul </a:t>
            </a:r>
            <a:r>
              <a:rPr lang="ro-RO" sz="1700" dirty="0" err="1"/>
              <a:t>porneste</a:t>
            </a:r>
            <a:r>
              <a:rPr lang="ro-RO" sz="1700" dirty="0"/>
              <a:t> de la ideea ca </a:t>
            </a:r>
            <a:r>
              <a:rPr lang="ro-RO" sz="1700" dirty="0">
                <a:solidFill>
                  <a:schemeClr val="accent1">
                    <a:lumMod val="75000"/>
                  </a:schemeClr>
                </a:solidFill>
              </a:rPr>
              <a:t>reforma standardelor a </a:t>
            </a:r>
            <a:r>
              <a:rPr lang="ro-RO" sz="1700" dirty="0" err="1">
                <a:solidFill>
                  <a:schemeClr val="accent1">
                    <a:lumMod val="75000"/>
                  </a:schemeClr>
                </a:solidFill>
              </a:rPr>
              <a:t>aparut</a:t>
            </a:r>
            <a:r>
              <a:rPr lang="ro-RO" sz="1700" dirty="0">
                <a:solidFill>
                  <a:schemeClr val="accent1">
                    <a:lumMod val="75000"/>
                  </a:schemeClr>
                </a:solidFill>
              </a:rPr>
              <a:t> din cauza unor griji legitime referitoare la standardele din scoli</a:t>
            </a:r>
            <a:r>
              <a:rPr lang="ro-RO" sz="1700" dirty="0"/>
              <a:t>. K.R. considera ca exista o  multime de factori care afecteaza performantele elevilor in scoala, cum ar fi:motivatia, saracia, dezavantajele sociale, conditiile de acasa si din familie, facilitatile si fondurile precare la scoala, presiunea testelor si a evaluarilor, etc.</a:t>
            </a:r>
          </a:p>
          <a:p>
            <a:pPr marL="274320" indent="-274320">
              <a:spcAft>
                <a:spcPts val="0"/>
              </a:spcAft>
              <a:buFont typeface="Wingdings"/>
              <a:buChar char=""/>
              <a:defRPr/>
            </a:pPr>
            <a:endParaRPr lang="en-US" sz="1700" dirty="0"/>
          </a:p>
          <a:p>
            <a:pPr marL="274320" indent="-274320">
              <a:spcAft>
                <a:spcPts val="0"/>
              </a:spcAft>
              <a:buFont typeface="Wingdings"/>
              <a:buChar char=""/>
              <a:defRPr/>
            </a:pPr>
            <a:r>
              <a:rPr lang="ro-RO" sz="1700" dirty="0"/>
              <a:t>Pledoariile lui K.R. ilustreaza 3 teme majore: </a:t>
            </a:r>
            <a:r>
              <a:rPr lang="ro-RO" sz="1700" dirty="0">
                <a:solidFill>
                  <a:schemeClr val="accent1">
                    <a:lumMod val="75000"/>
                  </a:schemeClr>
                </a:solidFill>
              </a:rPr>
              <a:t>locul inovatiei radicale</a:t>
            </a:r>
            <a:r>
              <a:rPr lang="ro-RO" sz="1700" dirty="0"/>
              <a:t>, chiar si in cadrul sistemului educational actual, </a:t>
            </a:r>
            <a:r>
              <a:rPr lang="ro-RO" sz="1700" dirty="0">
                <a:solidFill>
                  <a:schemeClr val="accent1">
                    <a:lumMod val="75000"/>
                  </a:schemeClr>
                </a:solidFill>
              </a:rPr>
              <a:t>puterea unei conduceri cu viziune </a:t>
            </a:r>
            <a:r>
              <a:rPr lang="ro-RO" sz="1700" dirty="0"/>
              <a:t>in influentarea schimbarii, si </a:t>
            </a:r>
            <a:r>
              <a:rPr lang="ro-RO" sz="1700" dirty="0">
                <a:solidFill>
                  <a:schemeClr val="accent1">
                    <a:lumMod val="75000"/>
                  </a:schemeClr>
                </a:solidFill>
              </a:rPr>
              <a:t>nevoia de directori si profesori care sa creeze  in scoli conditii propice</a:t>
            </a:r>
            <a:r>
              <a:rPr lang="ro-RO" sz="1700" dirty="0"/>
              <a:t> pentru ca elevii sa se dezvolte si sa dea tot ce e mai bun in ei</a:t>
            </a:r>
            <a:r>
              <a:rPr lang="en-US" sz="1700" dirty="0"/>
              <a:t>.</a:t>
            </a:r>
            <a:endParaRPr lang="ro-RO"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r>
              <a:rPr lang="ro-RO" sz="1700" dirty="0"/>
              <a:t>Oratorul </a:t>
            </a:r>
            <a:r>
              <a:rPr lang="ro-RO" sz="1700" dirty="0" err="1"/>
              <a:t>sustine</a:t>
            </a:r>
            <a:r>
              <a:rPr lang="ro-RO" sz="1700" dirty="0"/>
              <a:t>  </a:t>
            </a:r>
            <a:r>
              <a:rPr lang="ro-RO" sz="1700" dirty="0" err="1">
                <a:solidFill>
                  <a:schemeClr val="accent1">
                    <a:lumMod val="75000"/>
                  </a:schemeClr>
                </a:solidFill>
              </a:rPr>
              <a:t>educatia</a:t>
            </a:r>
            <a:r>
              <a:rPr lang="ro-RO" sz="1700" dirty="0">
                <a:solidFill>
                  <a:schemeClr val="accent1">
                    <a:lumMod val="75000"/>
                  </a:schemeClr>
                </a:solidFill>
              </a:rPr>
              <a:t> ca fiind un proces organic </a:t>
            </a:r>
            <a:r>
              <a:rPr lang="ro-RO" sz="1700" dirty="0"/>
              <a:t>deoarece ea implica oameni vii, nu obiecte ne </a:t>
            </a:r>
            <a:r>
              <a:rPr lang="ro-RO" sz="1700" dirty="0" err="1"/>
              <a:t>insufletite</a:t>
            </a:r>
            <a:r>
              <a:rPr lang="ro-RO" sz="1700" dirty="0"/>
              <a:t>. Elevii au motivatii, sentimente, circumstante si talente</a:t>
            </a:r>
            <a:r>
              <a:rPr lang="en-US" sz="1700" dirty="0"/>
              <a:t>.</a:t>
            </a:r>
            <a:endParaRPr lang="ro-RO"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r>
              <a:rPr lang="ro-RO" sz="1700" dirty="0">
                <a:solidFill>
                  <a:schemeClr val="accent1">
                    <a:lumMod val="75000"/>
                  </a:schemeClr>
                </a:solidFill>
              </a:rPr>
              <a:t>Ei sunt afectati de ceea ce li se intampla si afecteaza viata la randul lor</a:t>
            </a:r>
            <a:r>
              <a:rPr lang="ro-RO" sz="1700" dirty="0"/>
              <a:t>.                                  </a:t>
            </a:r>
            <a:r>
              <a:rPr lang="ro-RO" sz="1700" dirty="0" err="1"/>
              <a:t>Acestia</a:t>
            </a:r>
            <a:r>
              <a:rPr lang="ro-RO" sz="1700" dirty="0"/>
              <a:t> pot opune rezistenta sau sa coopereze, pot sa se implice sau sa se </a:t>
            </a:r>
            <a:r>
              <a:rPr lang="ro-RO" sz="1700" dirty="0" err="1"/>
              <a:t>indeparteze</a:t>
            </a:r>
            <a:r>
              <a:rPr lang="ro-RO" sz="1700" dirty="0"/>
              <a:t>.</a:t>
            </a:r>
            <a:endParaRPr lang="en-US" sz="1700" dirty="0"/>
          </a:p>
          <a:p>
            <a:pPr marL="274320" indent="-274320">
              <a:spcAft>
                <a:spcPts val="0"/>
              </a:spcAft>
              <a:buFont typeface="Wingdings"/>
              <a:buChar char=""/>
              <a:defRPr/>
            </a:pPr>
            <a:endParaRPr lang="en-US" sz="1700" dirty="0"/>
          </a:p>
        </p:txBody>
      </p:sp>
      <p:sp>
        <p:nvSpPr>
          <p:cNvPr id="20484"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B9B728BB-979C-4EB2-A427-517B452D8B87}" type="slidenum">
              <a:rPr lang="en-US" altLang="en-US">
                <a:solidFill>
                  <a:srgbClr val="FFFFFF"/>
                </a:solidFill>
              </a:rPr>
              <a:pPr/>
              <a:t>31</a:t>
            </a:fld>
            <a:endParaRPr lang="en-US" altLang="en-US">
              <a:solidFill>
                <a:srgbClr val="FFFFFF"/>
              </a:solidFill>
            </a:endParaRPr>
          </a:p>
        </p:txBody>
      </p:sp>
    </p:spTree>
    <p:extLst>
      <p:ext uri="{BB962C8B-B14F-4D97-AF65-F5344CB8AC3E}">
        <p14:creationId xmlns:p14="http://schemas.microsoft.com/office/powerpoint/2010/main" val="296292699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034" y="780393"/>
            <a:ext cx="7467600" cy="1143000"/>
          </a:xfrm>
        </p:spPr>
        <p:txBody>
          <a:bodyPr/>
          <a:lstStyle/>
          <a:p>
            <a:pPr>
              <a:defRPr/>
            </a:pPr>
            <a:r>
              <a:rPr lang="ro-RO" sz="3200" b="1" dirty="0"/>
              <a:t>“Scoli Creative” (2015)</a:t>
            </a:r>
          </a:p>
        </p:txBody>
      </p:sp>
      <p:sp>
        <p:nvSpPr>
          <p:cNvPr id="3" name="Content Placeholder 2"/>
          <p:cNvSpPr>
            <a:spLocks noGrp="1"/>
          </p:cNvSpPr>
          <p:nvPr>
            <p:ph sz="quarter" idx="1"/>
          </p:nvPr>
        </p:nvSpPr>
        <p:spPr>
          <a:xfrm>
            <a:off x="1981200" y="1219201"/>
            <a:ext cx="8621110" cy="5026025"/>
          </a:xfrm>
        </p:spPr>
        <p:txBody>
          <a:bodyPr>
            <a:noAutofit/>
          </a:bodyPr>
          <a:lstStyle/>
          <a:p>
            <a:pPr marL="274320" indent="-274320">
              <a:spcAft>
                <a:spcPts val="0"/>
              </a:spcAft>
              <a:buFont typeface="Wingdings"/>
              <a:buChar char=""/>
              <a:defRPr/>
            </a:pPr>
            <a:endParaRPr lang="en-US" sz="1700" dirty="0"/>
          </a:p>
          <a:p>
            <a:pPr marL="274320" indent="-274320">
              <a:spcAft>
                <a:spcPts val="0"/>
              </a:spcAft>
              <a:buFont typeface="Wingdings"/>
              <a:buChar char=""/>
              <a:defRPr/>
            </a:pPr>
            <a:r>
              <a:rPr lang="ro-RO" sz="1700" dirty="0"/>
              <a:t>Scopurile de baza ale educatiei, dupa K.R., sunt:</a:t>
            </a:r>
          </a:p>
          <a:p>
            <a:pPr marL="274320" indent="-274320">
              <a:spcAft>
                <a:spcPts val="0"/>
              </a:spcAft>
              <a:buFont typeface="Wingdings"/>
              <a:buChar char=""/>
              <a:defRPr/>
            </a:pPr>
            <a:endParaRPr lang="en-US" sz="1700" dirty="0"/>
          </a:p>
          <a:p>
            <a:pPr marL="640080" lvl="1" indent="-274320">
              <a:spcAft>
                <a:spcPts val="0"/>
              </a:spcAft>
              <a:buFont typeface="Wingdings 2"/>
              <a:buChar char=""/>
              <a:defRPr/>
            </a:pPr>
            <a:r>
              <a:rPr lang="ro-RO" sz="1700" dirty="0">
                <a:solidFill>
                  <a:schemeClr val="accent1">
                    <a:lumMod val="75000"/>
                  </a:schemeClr>
                </a:solidFill>
              </a:rPr>
              <a:t>Scopul economic : </a:t>
            </a:r>
            <a:r>
              <a:rPr lang="ro-RO" sz="1700" dirty="0"/>
              <a:t>educatia are trebui sa le permita elevilor sa devina responsabili si independenti din punc de vedere economic;</a:t>
            </a:r>
          </a:p>
          <a:p>
            <a:pPr marL="640080" lvl="1" indent="-274320">
              <a:spcAft>
                <a:spcPts val="0"/>
              </a:spcAft>
              <a:buFont typeface="Wingdings 2"/>
              <a:buChar char=""/>
              <a:defRPr/>
            </a:pPr>
            <a:endParaRPr lang="en-US" sz="800" dirty="0"/>
          </a:p>
          <a:p>
            <a:pPr marL="640080" lvl="1" indent="-274320">
              <a:spcAft>
                <a:spcPts val="0"/>
              </a:spcAft>
              <a:buFont typeface="Wingdings 2"/>
              <a:buChar char=""/>
              <a:defRPr/>
            </a:pPr>
            <a:r>
              <a:rPr lang="ro-RO" sz="1700" dirty="0">
                <a:solidFill>
                  <a:schemeClr val="accent1">
                    <a:lumMod val="75000"/>
                  </a:schemeClr>
                </a:solidFill>
              </a:rPr>
              <a:t>Scopul cultural: </a:t>
            </a:r>
            <a:r>
              <a:rPr lang="ro-RO" sz="1700" dirty="0"/>
              <a:t>educatia ar trebui sa le permita studentilor si elevilor sa inteleaga si sa aprecieze propriile culturi si sa respecte diversitatea celorlalti;</a:t>
            </a:r>
          </a:p>
          <a:p>
            <a:pPr marL="640080" lvl="1" indent="-274320">
              <a:spcAft>
                <a:spcPts val="0"/>
              </a:spcAft>
              <a:buFont typeface="Wingdings 2"/>
              <a:buChar char=""/>
              <a:defRPr/>
            </a:pPr>
            <a:endParaRPr lang="en-US" sz="800" dirty="0"/>
          </a:p>
          <a:p>
            <a:pPr marL="640080" lvl="1" indent="-274320">
              <a:spcAft>
                <a:spcPts val="0"/>
              </a:spcAft>
              <a:buFont typeface="Wingdings 2"/>
              <a:buChar char=""/>
              <a:defRPr/>
            </a:pPr>
            <a:r>
              <a:rPr lang="ro-RO" sz="1700" dirty="0">
                <a:solidFill>
                  <a:schemeClr val="accent1">
                    <a:lumMod val="75000"/>
                  </a:schemeClr>
                </a:solidFill>
              </a:rPr>
              <a:t>Scopul social: </a:t>
            </a:r>
            <a:r>
              <a:rPr lang="ro-RO" sz="1700" dirty="0"/>
              <a:t>educatia ar trebui sa permita tinerilor sa devina cetateni activi si plini de compasiune;</a:t>
            </a:r>
          </a:p>
          <a:p>
            <a:pPr marL="640080" lvl="1" indent="-274320">
              <a:spcAft>
                <a:spcPts val="0"/>
              </a:spcAft>
              <a:buFont typeface="Wingdings 2"/>
              <a:buChar char=""/>
              <a:defRPr/>
            </a:pPr>
            <a:endParaRPr lang="en-US" sz="800" dirty="0"/>
          </a:p>
          <a:p>
            <a:pPr marL="640080" lvl="1" indent="-274320">
              <a:spcAft>
                <a:spcPts val="0"/>
              </a:spcAft>
              <a:buFont typeface="Wingdings 2"/>
              <a:buChar char=""/>
              <a:defRPr/>
            </a:pPr>
            <a:r>
              <a:rPr lang="ro-RO" sz="1700" dirty="0">
                <a:solidFill>
                  <a:schemeClr val="accent1">
                    <a:lumMod val="75000"/>
                  </a:schemeClr>
                </a:solidFill>
              </a:rPr>
              <a:t>Scopul personal: </a:t>
            </a:r>
            <a:r>
              <a:rPr lang="ro-RO" sz="1700" dirty="0" err="1"/>
              <a:t>educatia</a:t>
            </a:r>
            <a:r>
              <a:rPr lang="ro-RO" sz="1700" dirty="0"/>
              <a:t> ar trebui sa </a:t>
            </a:r>
            <a:r>
              <a:rPr lang="ro-RO" sz="1700" dirty="0" err="1"/>
              <a:t>permita</a:t>
            </a:r>
            <a:r>
              <a:rPr lang="ro-RO" sz="1700" dirty="0"/>
              <a:t> tinerilor sa se implice </a:t>
            </a:r>
            <a:r>
              <a:rPr lang="ro-RO" sz="1700" dirty="0" err="1"/>
              <a:t>atat</a:t>
            </a:r>
            <a:r>
              <a:rPr lang="ro-RO" sz="1700" dirty="0"/>
              <a:t> in lumea lor interioara, cat si in lumea care </a:t>
            </a:r>
            <a:r>
              <a:rPr lang="ro-RO" sz="1700" dirty="0" err="1"/>
              <a:t>il</a:t>
            </a:r>
            <a:r>
              <a:rPr lang="ro-RO" sz="1700" dirty="0"/>
              <a:t> </a:t>
            </a:r>
            <a:r>
              <a:rPr lang="ro-RO" sz="1700" dirty="0" err="1"/>
              <a:t>inconjoara</a:t>
            </a:r>
            <a:r>
              <a:rPr lang="ro-RO" sz="1700" dirty="0"/>
              <a:t>.</a:t>
            </a:r>
            <a:endParaRPr lang="en-US" sz="1700" dirty="0"/>
          </a:p>
          <a:p>
            <a:pPr marL="274320" indent="-274320">
              <a:spcAft>
                <a:spcPts val="0"/>
              </a:spcAft>
              <a:buFont typeface="Wingdings"/>
              <a:buChar char=""/>
              <a:defRPr/>
            </a:pPr>
            <a:endParaRPr lang="en-US" sz="1700" dirty="0"/>
          </a:p>
        </p:txBody>
      </p:sp>
      <p:sp>
        <p:nvSpPr>
          <p:cNvPr id="21508"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853B3FB5-9F4A-4895-B95A-5154ABA8D1B0}" type="slidenum">
              <a:rPr lang="en-US" altLang="en-US">
                <a:solidFill>
                  <a:srgbClr val="FFFFFF"/>
                </a:solidFill>
              </a:rPr>
              <a:pPr/>
              <a:t>32</a:t>
            </a:fld>
            <a:endParaRPr lang="en-US" altLang="en-US">
              <a:solidFill>
                <a:srgbClr val="FFFFFF"/>
              </a:solidFill>
            </a:endParaRPr>
          </a:p>
        </p:txBody>
      </p:sp>
    </p:spTree>
    <p:extLst>
      <p:ext uri="{BB962C8B-B14F-4D97-AF65-F5344CB8AC3E}">
        <p14:creationId xmlns:p14="http://schemas.microsoft.com/office/powerpoint/2010/main" val="107651646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9876" y="457201"/>
            <a:ext cx="7467600" cy="1143000"/>
          </a:xfrm>
        </p:spPr>
        <p:txBody>
          <a:bodyPr/>
          <a:lstStyle/>
          <a:p>
            <a:pPr>
              <a:defRPr/>
            </a:pPr>
            <a:r>
              <a:rPr lang="ro-RO" sz="3200" b="1" dirty="0"/>
              <a:t>“Scoli Creative” (2015)</a:t>
            </a:r>
            <a:endParaRPr lang="en-US" sz="3200" dirty="0"/>
          </a:p>
        </p:txBody>
      </p:sp>
      <p:sp>
        <p:nvSpPr>
          <p:cNvPr id="3" name="Content Placeholder 2"/>
          <p:cNvSpPr>
            <a:spLocks noGrp="1"/>
          </p:cNvSpPr>
          <p:nvPr>
            <p:ph sz="quarter" idx="1"/>
          </p:nvPr>
        </p:nvSpPr>
        <p:spPr>
          <a:xfrm>
            <a:off x="1981199" y="1600201"/>
            <a:ext cx="8755117" cy="4873625"/>
          </a:xfrm>
        </p:spPr>
        <p:txBody>
          <a:bodyPr>
            <a:noAutofit/>
          </a:bodyPr>
          <a:lstStyle/>
          <a:p>
            <a:pPr marL="274320" indent="-274320">
              <a:spcAft>
                <a:spcPts val="0"/>
              </a:spcAft>
              <a:buFont typeface="Wingdings"/>
              <a:buChar char=""/>
              <a:defRPr/>
            </a:pPr>
            <a:r>
              <a:rPr lang="ro-RO" sz="1700" dirty="0"/>
              <a:t>Pentru a fi mai bine </a:t>
            </a:r>
            <a:r>
              <a:rPr lang="ro-RO" sz="1700" dirty="0" err="1"/>
              <a:t>inteles</a:t>
            </a:r>
            <a:r>
              <a:rPr lang="ro-RO" sz="1700" dirty="0"/>
              <a:t> si pentru a i se </a:t>
            </a:r>
            <a:r>
              <a:rPr lang="ro-RO" sz="1700" dirty="0" err="1"/>
              <a:t>intelege</a:t>
            </a:r>
            <a:r>
              <a:rPr lang="ro-RO" sz="1700" dirty="0"/>
              <a:t> foarte bine ideea principala in </a:t>
            </a:r>
            <a:r>
              <a:rPr lang="ro-RO" sz="1700" dirty="0" err="1"/>
              <a:t>privinta</a:t>
            </a:r>
            <a:r>
              <a:rPr lang="ro-RO" sz="1700" dirty="0"/>
              <a:t> </a:t>
            </a:r>
            <a:r>
              <a:rPr lang="ro-RO" sz="1700" dirty="0" err="1"/>
              <a:t>educatiei</a:t>
            </a:r>
            <a:r>
              <a:rPr lang="ro-RO" sz="1700" dirty="0"/>
              <a:t>, K.R. o compara pe aceasta cu agricultura:</a:t>
            </a:r>
          </a:p>
          <a:p>
            <a:pPr marL="274320" indent="-274320">
              <a:spcAft>
                <a:spcPts val="0"/>
              </a:spcAft>
              <a:buFont typeface="Wingdings"/>
              <a:buChar char=""/>
              <a:defRPr/>
            </a:pPr>
            <a:endParaRPr lang="en-US" sz="1700" dirty="0"/>
          </a:p>
          <a:p>
            <a:pPr marL="0" indent="0">
              <a:spcAft>
                <a:spcPts val="0"/>
              </a:spcAft>
              <a:buNone/>
              <a:defRPr/>
            </a:pPr>
            <a:r>
              <a:rPr lang="en-US" sz="1700" dirty="0"/>
              <a:t>     </a:t>
            </a:r>
            <a:r>
              <a:rPr lang="ro-RO" sz="1700" dirty="0"/>
              <a:t> </a:t>
            </a:r>
            <a:r>
              <a:rPr lang="ro-RO" sz="1700" i="1" dirty="0"/>
              <a:t>„...am spus ca </a:t>
            </a:r>
            <a:r>
              <a:rPr lang="ro-RO" sz="1700" i="1" dirty="0" err="1"/>
              <a:t>educatia</a:t>
            </a:r>
            <a:r>
              <a:rPr lang="ro-RO" sz="1700" i="1" dirty="0"/>
              <a:t> este un proces viu care poate fi comparat cel mai bine cu agricultura. </a:t>
            </a:r>
            <a:r>
              <a:rPr lang="ro-RO" sz="1700" i="1" dirty="0" err="1"/>
              <a:t>Gradinarii</a:t>
            </a:r>
            <a:r>
              <a:rPr lang="ro-RO" sz="1700" i="1" dirty="0"/>
              <a:t> </a:t>
            </a:r>
            <a:r>
              <a:rPr lang="ro-RO" sz="1700" i="1" dirty="0" err="1"/>
              <a:t>stiu</a:t>
            </a:r>
            <a:r>
              <a:rPr lang="ro-RO" sz="1700" i="1" dirty="0"/>
              <a:t> ca nu ei fac plantele sa </a:t>
            </a:r>
            <a:r>
              <a:rPr lang="ro-RO" sz="1700" i="1" dirty="0" err="1"/>
              <a:t>creasca</a:t>
            </a:r>
            <a:r>
              <a:rPr lang="ro-RO" sz="1700" i="1" dirty="0"/>
              <a:t>. Nu ei </a:t>
            </a:r>
            <a:r>
              <a:rPr lang="ro-RO" sz="1700" i="1" dirty="0" err="1"/>
              <a:t>ataseaza</a:t>
            </a:r>
            <a:r>
              <a:rPr lang="ro-RO" sz="1700" i="1" dirty="0"/>
              <a:t> </a:t>
            </a:r>
            <a:r>
              <a:rPr lang="ro-RO" sz="1700" i="1" dirty="0" err="1"/>
              <a:t>radacinile</a:t>
            </a:r>
            <a:r>
              <a:rPr lang="ro-RO" sz="1700" i="1" dirty="0"/>
              <a:t>, nu ei lipesc frunzele si nici nu vopsesc petalele. Plantele cresc prin ele </a:t>
            </a:r>
            <a:r>
              <a:rPr lang="ro-RO" sz="1700" i="1" dirty="0" err="1"/>
              <a:t>insele</a:t>
            </a:r>
            <a:r>
              <a:rPr lang="ro-RO" sz="1700" i="1" dirty="0"/>
              <a:t>. </a:t>
            </a:r>
            <a:r>
              <a:rPr lang="ro-RO" sz="1700" i="1" dirty="0">
                <a:solidFill>
                  <a:schemeClr val="accent1">
                    <a:lumMod val="75000"/>
                  </a:schemeClr>
                </a:solidFill>
              </a:rPr>
              <a:t>Treaba </a:t>
            </a:r>
            <a:r>
              <a:rPr lang="ro-RO" sz="1700" i="1" dirty="0" err="1">
                <a:solidFill>
                  <a:schemeClr val="accent1">
                    <a:lumMod val="75000"/>
                  </a:schemeClr>
                </a:solidFill>
              </a:rPr>
              <a:t>gradinarului</a:t>
            </a:r>
            <a:r>
              <a:rPr lang="ro-RO" sz="1700" i="1" dirty="0">
                <a:solidFill>
                  <a:schemeClr val="accent1">
                    <a:lumMod val="75000"/>
                  </a:schemeClr>
                </a:solidFill>
              </a:rPr>
              <a:t> este sa creeze cele mai bune </a:t>
            </a:r>
            <a:r>
              <a:rPr lang="ro-RO" sz="1700" i="1" dirty="0" err="1">
                <a:solidFill>
                  <a:schemeClr val="accent1">
                    <a:lumMod val="75000"/>
                  </a:schemeClr>
                </a:solidFill>
              </a:rPr>
              <a:t>conditii</a:t>
            </a:r>
            <a:r>
              <a:rPr lang="ro-RO" sz="1700" i="1" dirty="0">
                <a:solidFill>
                  <a:schemeClr val="accent1">
                    <a:lumMod val="75000"/>
                  </a:schemeClr>
                </a:solidFill>
              </a:rPr>
              <a:t> pentru ca toate acestea sa se </a:t>
            </a:r>
            <a:r>
              <a:rPr lang="ro-RO" sz="1700" i="1" dirty="0" err="1">
                <a:solidFill>
                  <a:schemeClr val="accent1">
                    <a:lumMod val="75000"/>
                  </a:schemeClr>
                </a:solidFill>
              </a:rPr>
              <a:t>intample</a:t>
            </a:r>
            <a:r>
              <a:rPr lang="ro-RO" sz="1700" i="1" dirty="0"/>
              <a:t>. </a:t>
            </a:r>
            <a:r>
              <a:rPr lang="ro-RO" sz="1700" i="1" dirty="0" err="1"/>
              <a:t>Gradinarii</a:t>
            </a:r>
            <a:r>
              <a:rPr lang="ro-RO" sz="1700" i="1" dirty="0"/>
              <a:t> buni </a:t>
            </a:r>
            <a:r>
              <a:rPr lang="ro-RO" sz="1700" i="1" dirty="0" err="1"/>
              <a:t>creeaza</a:t>
            </a:r>
            <a:r>
              <a:rPr lang="ro-RO" sz="1700" i="1" dirty="0"/>
              <a:t> aceste </a:t>
            </a:r>
            <a:r>
              <a:rPr lang="ro-RO" sz="1700" i="1" dirty="0" err="1"/>
              <a:t>conditii</a:t>
            </a:r>
            <a:r>
              <a:rPr lang="ro-RO" sz="1700" i="1" dirty="0"/>
              <a:t>, iar cei </a:t>
            </a:r>
            <a:r>
              <a:rPr lang="ro-RO" sz="1700" i="1" dirty="0" err="1"/>
              <a:t>nepriceputi</a:t>
            </a:r>
            <a:r>
              <a:rPr lang="ro-RO" sz="1700" i="1" dirty="0"/>
              <a:t> nu </a:t>
            </a:r>
            <a:r>
              <a:rPr lang="ro-RO" sz="1700" i="1" dirty="0" err="1"/>
              <a:t>reusesc</a:t>
            </a:r>
            <a:r>
              <a:rPr lang="ro-RO" sz="1700" i="1" dirty="0"/>
              <a:t> sa </a:t>
            </a:r>
            <a:r>
              <a:rPr lang="ro-RO" sz="1700" i="1" dirty="0" err="1"/>
              <a:t>faca</a:t>
            </a:r>
            <a:r>
              <a:rPr lang="ro-RO" sz="1700" i="1" dirty="0"/>
              <a:t> asta. La fel este si cu predatul. </a:t>
            </a:r>
            <a:r>
              <a:rPr lang="ro-RO" sz="1700" i="1" dirty="0">
                <a:solidFill>
                  <a:schemeClr val="accent1">
                    <a:lumMod val="75000"/>
                  </a:schemeClr>
                </a:solidFill>
              </a:rPr>
              <a:t>Profesorii buni </a:t>
            </a:r>
            <a:r>
              <a:rPr lang="ro-RO" sz="1700" i="1" dirty="0" err="1">
                <a:solidFill>
                  <a:schemeClr val="accent1">
                    <a:lumMod val="75000"/>
                  </a:schemeClr>
                </a:solidFill>
              </a:rPr>
              <a:t>creeaza</a:t>
            </a:r>
            <a:r>
              <a:rPr lang="ro-RO" sz="1700" i="1" dirty="0">
                <a:solidFill>
                  <a:schemeClr val="accent1">
                    <a:lumMod val="75000"/>
                  </a:schemeClr>
                </a:solidFill>
              </a:rPr>
              <a:t> </a:t>
            </a:r>
            <a:r>
              <a:rPr lang="ro-RO" sz="1700" i="1" dirty="0" err="1">
                <a:solidFill>
                  <a:schemeClr val="accent1">
                    <a:lumMod val="75000"/>
                  </a:schemeClr>
                </a:solidFill>
              </a:rPr>
              <a:t>conditiile</a:t>
            </a:r>
            <a:r>
              <a:rPr lang="ro-RO" sz="1700" i="1" dirty="0">
                <a:solidFill>
                  <a:schemeClr val="accent1">
                    <a:lumMod val="75000"/>
                  </a:schemeClr>
                </a:solidFill>
              </a:rPr>
              <a:t> propice pentru </a:t>
            </a:r>
            <a:r>
              <a:rPr lang="ro-RO" sz="1700" i="1" dirty="0" err="1">
                <a:solidFill>
                  <a:schemeClr val="accent1">
                    <a:lumMod val="75000"/>
                  </a:schemeClr>
                </a:solidFill>
              </a:rPr>
              <a:t>invatare</a:t>
            </a:r>
            <a:r>
              <a:rPr lang="ro-RO" sz="1700" i="1" dirty="0">
                <a:solidFill>
                  <a:schemeClr val="accent1">
                    <a:lumMod val="75000"/>
                  </a:schemeClr>
                </a:solidFill>
              </a:rPr>
              <a:t>, iar cei slabi, nu. Profesorii buni mai </a:t>
            </a:r>
            <a:r>
              <a:rPr lang="ro-RO" sz="1700" i="1" dirty="0" err="1">
                <a:solidFill>
                  <a:schemeClr val="accent1">
                    <a:lumMod val="75000"/>
                  </a:schemeClr>
                </a:solidFill>
              </a:rPr>
              <a:t>stiu</a:t>
            </a:r>
            <a:r>
              <a:rPr lang="ro-RO" sz="1700" i="1" dirty="0">
                <a:solidFill>
                  <a:schemeClr val="accent1">
                    <a:lumMod val="75000"/>
                  </a:schemeClr>
                </a:solidFill>
              </a:rPr>
              <a:t> si ca nu </a:t>
            </a:r>
            <a:r>
              <a:rPr lang="ro-RO" sz="1700" i="1" dirty="0" err="1">
                <a:solidFill>
                  <a:schemeClr val="accent1">
                    <a:lumMod val="75000"/>
                  </a:schemeClr>
                </a:solidFill>
              </a:rPr>
              <a:t>detin</a:t>
            </a:r>
            <a:r>
              <a:rPr lang="ro-RO" sz="1700" i="1" dirty="0">
                <a:solidFill>
                  <a:schemeClr val="accent1">
                    <a:lumMod val="75000"/>
                  </a:schemeClr>
                </a:solidFill>
              </a:rPr>
              <a:t> </a:t>
            </a:r>
            <a:r>
              <a:rPr lang="ro-RO" sz="1700" i="1" dirty="0" err="1">
                <a:solidFill>
                  <a:schemeClr val="accent1">
                    <a:lumMod val="75000"/>
                  </a:schemeClr>
                </a:solidFill>
              </a:rPr>
              <a:t>intotdeauna</a:t>
            </a:r>
            <a:r>
              <a:rPr lang="ro-RO" sz="1700" i="1" dirty="0">
                <a:solidFill>
                  <a:schemeClr val="accent1">
                    <a:lumMod val="75000"/>
                  </a:schemeClr>
                </a:solidFill>
              </a:rPr>
              <a:t> controlul asupra acestor </a:t>
            </a:r>
            <a:r>
              <a:rPr lang="ro-RO" sz="1700" i="1" dirty="0" err="1">
                <a:solidFill>
                  <a:schemeClr val="accent1">
                    <a:lumMod val="75000"/>
                  </a:schemeClr>
                </a:solidFill>
              </a:rPr>
              <a:t>conditii</a:t>
            </a:r>
            <a:r>
              <a:rPr lang="ro-RO" sz="1700" i="1" dirty="0">
                <a:solidFill>
                  <a:schemeClr val="accent1">
                    <a:lumMod val="75000"/>
                  </a:schemeClr>
                </a:solidFill>
              </a:rPr>
              <a:t>.”</a:t>
            </a:r>
            <a:endParaRPr lang="en-US" sz="1700" i="1" dirty="0">
              <a:solidFill>
                <a:schemeClr val="accent1">
                  <a:lumMod val="75000"/>
                </a:schemeClr>
              </a:solidFill>
            </a:endParaRPr>
          </a:p>
        </p:txBody>
      </p:sp>
      <p:sp>
        <p:nvSpPr>
          <p:cNvPr id="22532"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A2FB3262-5FDC-44BE-B7EB-39858EC4901D}" type="slidenum">
              <a:rPr lang="en-US" altLang="en-US">
                <a:solidFill>
                  <a:srgbClr val="FFFFFF"/>
                </a:solidFill>
              </a:rPr>
              <a:pPr/>
              <a:t>33</a:t>
            </a:fld>
            <a:endParaRPr lang="en-US" altLang="en-US">
              <a:solidFill>
                <a:srgbClr val="FFFFFF"/>
              </a:solidFill>
            </a:endParaRPr>
          </a:p>
        </p:txBody>
      </p:sp>
    </p:spTree>
    <p:extLst>
      <p:ext uri="{BB962C8B-B14F-4D97-AF65-F5344CB8AC3E}">
        <p14:creationId xmlns:p14="http://schemas.microsoft.com/office/powerpoint/2010/main" val="269709077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5359" y="353121"/>
            <a:ext cx="7467600" cy="1143000"/>
          </a:xfrm>
        </p:spPr>
        <p:txBody>
          <a:bodyPr/>
          <a:lstStyle/>
          <a:p>
            <a:pPr>
              <a:defRPr/>
            </a:pPr>
            <a:r>
              <a:rPr lang="ro-RO" sz="3200" b="1" dirty="0"/>
              <a:t>“Scoli Creative” (2015)</a:t>
            </a:r>
            <a:endParaRPr lang="en-US" sz="3200" dirty="0"/>
          </a:p>
        </p:txBody>
      </p:sp>
      <p:sp>
        <p:nvSpPr>
          <p:cNvPr id="23555" name="Content Placeholder 2"/>
          <p:cNvSpPr>
            <a:spLocks noGrp="1"/>
          </p:cNvSpPr>
          <p:nvPr>
            <p:ph sz="quarter" idx="1"/>
          </p:nvPr>
        </p:nvSpPr>
        <p:spPr>
          <a:xfrm>
            <a:off x="1905000" y="1066801"/>
            <a:ext cx="8445062" cy="5102225"/>
          </a:xfrm>
        </p:spPr>
        <p:txBody>
          <a:bodyPr>
            <a:normAutofit lnSpcReduction="10000"/>
          </a:bodyPr>
          <a:lstStyle/>
          <a:p>
            <a:r>
              <a:rPr lang="ro-RO" altLang="en-US" sz="1700" dirty="0"/>
              <a:t>„Exista o dezbatere continua si adesea antagonica in educatie intre metodele tradit</a:t>
            </a:r>
            <a:r>
              <a:rPr lang="en-US" altLang="en-US" sz="1700" dirty="0" err="1"/>
              <a:t>io</a:t>
            </a:r>
            <a:r>
              <a:rPr lang="ro-RO" altLang="en-US" sz="1700" dirty="0"/>
              <a:t>nale si cele progresiste de predare si invatare. </a:t>
            </a:r>
          </a:p>
          <a:p>
            <a:endParaRPr lang="en-US" altLang="en-US" sz="800" dirty="0"/>
          </a:p>
          <a:p>
            <a:r>
              <a:rPr lang="ro-RO" altLang="en-US" sz="1700" dirty="0"/>
              <a:t>Instruirea traditionala este concentrata pe transmiterea de fapte si informatii prin instructiuni directe catre intreaga clasa</a:t>
            </a:r>
          </a:p>
          <a:p>
            <a:endParaRPr lang="en-US" altLang="en-US" sz="800" dirty="0"/>
          </a:p>
          <a:p>
            <a:r>
              <a:rPr lang="en-US" altLang="en-US" sz="1700" dirty="0"/>
              <a:t>M</a:t>
            </a:r>
            <a:r>
              <a:rPr lang="ro-RO" altLang="en-US" sz="1700" dirty="0"/>
              <a:t>etodele de predare progresiste se bazeaza pe invatarea prin descoperire, autoexprimare si activitati in grupuri mici. </a:t>
            </a:r>
          </a:p>
          <a:p>
            <a:endParaRPr lang="en-US" altLang="en-US" sz="800" dirty="0"/>
          </a:p>
          <a:p>
            <a:r>
              <a:rPr lang="ro-RO" altLang="en-US" sz="1700" dirty="0"/>
              <a:t>Practic, profesorii din toate disciplinele scolare tind sa foloseasca un vast repertoriu de abordari, uneori predand cifre si informatii prin instruire directa, alteori facilitand activitati exploratorii de grup si proiecte. </a:t>
            </a:r>
          </a:p>
          <a:p>
            <a:endParaRPr lang="en-US" altLang="en-US" sz="800" dirty="0"/>
          </a:p>
          <a:p>
            <a:r>
              <a:rPr lang="ro-RO" altLang="en-US" sz="1700" dirty="0"/>
              <a:t>Arta predarii consta tocmai in gasirea echilibrului potrivit intre cele doua</a:t>
            </a:r>
          </a:p>
          <a:p>
            <a:endParaRPr lang="en-US" altLang="en-US" sz="800" dirty="0"/>
          </a:p>
          <a:p>
            <a:r>
              <a:rPr lang="ro-RO" altLang="en-US" sz="1700" dirty="0"/>
              <a:t>” K.R considera ca treaba profesorilor este aceea de a-si instrui elevii, de a-i implica si de a le trezi entuziasmul prin crearea conditiilor in care acei copii isi vor dori sa invete (expl</a:t>
            </a:r>
            <a:r>
              <a:rPr lang="en-US" altLang="en-US" sz="1700" dirty="0"/>
              <a:t>:</a:t>
            </a:r>
            <a:r>
              <a:rPr lang="ro-RO" altLang="en-US" sz="1700" dirty="0"/>
              <a:t>shakespearienii de la Hobart).  </a:t>
            </a:r>
            <a:endParaRPr lang="en-US" altLang="en-US" sz="1700" dirty="0"/>
          </a:p>
          <a:p>
            <a:endParaRPr lang="en-US" altLang="en-US" sz="1700" dirty="0"/>
          </a:p>
        </p:txBody>
      </p:sp>
      <p:sp>
        <p:nvSpPr>
          <p:cNvPr id="23556"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440E431E-D919-4BC5-97A6-CFB7C3F68151}" type="slidenum">
              <a:rPr lang="en-US" altLang="en-US">
                <a:solidFill>
                  <a:srgbClr val="FFFFFF"/>
                </a:solidFill>
              </a:rPr>
              <a:pPr/>
              <a:t>34</a:t>
            </a:fld>
            <a:endParaRPr lang="en-US" altLang="en-US">
              <a:solidFill>
                <a:srgbClr val="FFFFFF"/>
              </a:solidFill>
            </a:endParaRPr>
          </a:p>
        </p:txBody>
      </p:sp>
    </p:spTree>
    <p:extLst>
      <p:ext uri="{BB962C8B-B14F-4D97-AF65-F5344CB8AC3E}">
        <p14:creationId xmlns:p14="http://schemas.microsoft.com/office/powerpoint/2010/main" val="264823093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2731" y="384871"/>
            <a:ext cx="7467600" cy="1143000"/>
          </a:xfrm>
        </p:spPr>
        <p:txBody>
          <a:bodyPr/>
          <a:lstStyle/>
          <a:p>
            <a:pPr>
              <a:defRPr/>
            </a:pPr>
            <a:r>
              <a:rPr lang="ro-RO" sz="3200" b="1" dirty="0"/>
              <a:t>“Scoli Creative” (2015)</a:t>
            </a:r>
          </a:p>
        </p:txBody>
      </p:sp>
      <p:sp>
        <p:nvSpPr>
          <p:cNvPr id="3" name="Content Placeholder 2"/>
          <p:cNvSpPr>
            <a:spLocks noGrp="1"/>
          </p:cNvSpPr>
          <p:nvPr>
            <p:ph sz="quarter" idx="1"/>
          </p:nvPr>
        </p:nvSpPr>
        <p:spPr>
          <a:xfrm>
            <a:off x="1828800" y="1143001"/>
            <a:ext cx="8686800" cy="4937125"/>
          </a:xfrm>
        </p:spPr>
        <p:txBody>
          <a:bodyPr>
            <a:noAutofit/>
          </a:bodyPr>
          <a:lstStyle/>
          <a:p>
            <a:pPr marL="274320" indent="-274320">
              <a:spcAft>
                <a:spcPts val="0"/>
              </a:spcAft>
              <a:buFont typeface="Wingdings"/>
              <a:buChar char=""/>
              <a:defRPr/>
            </a:pPr>
            <a:r>
              <a:rPr lang="ro-RO" sz="1700" dirty="0"/>
              <a:t>„</a:t>
            </a:r>
            <a:r>
              <a:rPr lang="ro-RO" sz="1700" dirty="0">
                <a:solidFill>
                  <a:schemeClr val="accent1">
                    <a:lumMod val="75000"/>
                  </a:schemeClr>
                </a:solidFill>
              </a:rPr>
              <a:t>Cheia succesului pentru </a:t>
            </a:r>
            <a:r>
              <a:rPr lang="ro-RO" sz="1700" dirty="0" err="1">
                <a:solidFill>
                  <a:schemeClr val="accent1">
                    <a:lumMod val="75000"/>
                  </a:schemeClr>
                </a:solidFill>
              </a:rPr>
              <a:t>cresterea</a:t>
            </a:r>
            <a:r>
              <a:rPr lang="ro-RO" sz="1700" dirty="0">
                <a:solidFill>
                  <a:schemeClr val="accent1">
                    <a:lumMod val="75000"/>
                  </a:schemeClr>
                </a:solidFill>
              </a:rPr>
              <a:t> nivelului rezultatelor este sa </a:t>
            </a:r>
            <a:r>
              <a:rPr lang="ro-RO" sz="1700" dirty="0" err="1">
                <a:solidFill>
                  <a:schemeClr val="accent1">
                    <a:lumMod val="75000"/>
                  </a:schemeClr>
                </a:solidFill>
              </a:rPr>
              <a:t>recunoastem</a:t>
            </a:r>
            <a:r>
              <a:rPr lang="ro-RO" sz="1700" dirty="0">
                <a:solidFill>
                  <a:schemeClr val="accent1">
                    <a:lumMod val="75000"/>
                  </a:schemeClr>
                </a:solidFill>
              </a:rPr>
              <a:t> ca exista o </a:t>
            </a:r>
            <a:r>
              <a:rPr lang="ro-RO" sz="1700" dirty="0" err="1">
                <a:solidFill>
                  <a:schemeClr val="accent1">
                    <a:lumMod val="75000"/>
                  </a:schemeClr>
                </a:solidFill>
              </a:rPr>
              <a:t>legatura</a:t>
            </a:r>
            <a:r>
              <a:rPr lang="ro-RO" sz="1700" dirty="0">
                <a:solidFill>
                  <a:schemeClr val="accent1">
                    <a:lumMod val="75000"/>
                  </a:schemeClr>
                </a:solidFill>
              </a:rPr>
              <a:t> intre actul instruirii si </a:t>
            </a:r>
            <a:r>
              <a:rPr lang="ro-RO" sz="1700" dirty="0" err="1">
                <a:solidFill>
                  <a:schemeClr val="accent1">
                    <a:lumMod val="75000"/>
                  </a:schemeClr>
                </a:solidFill>
              </a:rPr>
              <a:t>invatarii</a:t>
            </a:r>
            <a:r>
              <a:rPr lang="ro-RO" sz="1700" dirty="0">
                <a:solidFill>
                  <a:schemeClr val="accent1">
                    <a:lumMod val="75000"/>
                  </a:schemeClr>
                </a:solidFill>
              </a:rPr>
              <a:t>.</a:t>
            </a:r>
            <a:r>
              <a:rPr lang="ro-RO" sz="1700" dirty="0"/>
              <a:t> Elevii au nevoie de profesori care sa intre in </a:t>
            </a:r>
            <a:r>
              <a:rPr lang="ro-RO" sz="1700" dirty="0" err="1"/>
              <a:t>legatura</a:t>
            </a:r>
            <a:r>
              <a:rPr lang="ro-RO" sz="1700" dirty="0"/>
              <a:t> cu ei. </a:t>
            </a:r>
            <a:r>
              <a:rPr lang="ro-RO" sz="1700" dirty="0"/>
              <a:t>Si </a:t>
            </a:r>
            <a:r>
              <a:rPr lang="ro-RO" sz="1700" dirty="0" smtClean="0"/>
              <a:t>mai </a:t>
            </a:r>
            <a:r>
              <a:rPr lang="ro-RO" sz="1700" dirty="0"/>
              <a:t>presus de orice altceva, au nevoie de profesori care cred in ei.”</a:t>
            </a:r>
            <a:endParaRPr lang="en-US"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endParaRPr lang="ro-RO" sz="1700" dirty="0"/>
          </a:p>
          <a:p>
            <a:pPr marL="274320" indent="-274320">
              <a:spcAft>
                <a:spcPts val="0"/>
              </a:spcAft>
              <a:buFont typeface="Wingdings"/>
              <a:buChar char=""/>
              <a:defRPr/>
            </a:pPr>
            <a:endParaRPr lang="en-US" sz="1700" dirty="0"/>
          </a:p>
          <a:p>
            <a:pPr marL="274320" indent="-274320">
              <a:spcAft>
                <a:spcPts val="0"/>
              </a:spcAft>
              <a:buFont typeface="Wingdings"/>
              <a:buChar char=""/>
              <a:defRPr/>
            </a:pPr>
            <a:r>
              <a:rPr lang="en-US" sz="1700" dirty="0"/>
              <a:t>Si a </a:t>
            </a:r>
            <a:r>
              <a:rPr lang="en-US" sz="1700" dirty="0" err="1"/>
              <a:t>venit</a:t>
            </a:r>
            <a:r>
              <a:rPr lang="en-US" sz="1700" dirty="0"/>
              <a:t> </a:t>
            </a:r>
            <a:r>
              <a:rPr lang="en-US" sz="1700" dirty="0" err="1"/>
              <a:t>apoi</a:t>
            </a:r>
            <a:r>
              <a:rPr lang="en-US" sz="1700" dirty="0"/>
              <a:t> </a:t>
            </a:r>
            <a:r>
              <a:rPr lang="en-US" sz="1700" dirty="0" err="1"/>
              <a:t>ziua</a:t>
            </a:r>
            <a:r>
              <a:rPr lang="en-US" sz="1700" dirty="0"/>
              <a:t> </a:t>
            </a:r>
            <a:r>
              <a:rPr lang="en-US" sz="1700" dirty="0" err="1"/>
              <a:t>cand</a:t>
            </a:r>
            <a:r>
              <a:rPr lang="en-US" sz="1700" dirty="0"/>
              <a:t> </a:t>
            </a:r>
            <a:r>
              <a:rPr lang="en-US" sz="1700" dirty="0" err="1"/>
              <a:t>riscul</a:t>
            </a:r>
            <a:r>
              <a:rPr lang="en-US" sz="1700" dirty="0"/>
              <a:t> de a </a:t>
            </a:r>
            <a:r>
              <a:rPr lang="en-US" sz="1700" dirty="0" err="1"/>
              <a:t>ramane</a:t>
            </a:r>
            <a:r>
              <a:rPr lang="en-US" sz="1700" dirty="0"/>
              <a:t> </a:t>
            </a:r>
            <a:r>
              <a:rPr lang="en-US" sz="1700" dirty="0" err="1"/>
              <a:t>ferecat</a:t>
            </a:r>
            <a:r>
              <a:rPr lang="en-US" sz="1700" dirty="0"/>
              <a:t> </a:t>
            </a:r>
            <a:r>
              <a:rPr lang="en-US" sz="1700" dirty="0" err="1"/>
              <a:t>intr</a:t>
            </a:r>
            <a:r>
              <a:rPr lang="en-US" sz="1700" dirty="0"/>
              <a:t>-un </a:t>
            </a:r>
            <a:r>
              <a:rPr lang="en-US" sz="1700" dirty="0" err="1"/>
              <a:t>mugure</a:t>
            </a:r>
            <a:r>
              <a:rPr lang="en-US" sz="1700" dirty="0"/>
              <a:t> a </a:t>
            </a:r>
            <a:r>
              <a:rPr lang="en-US" sz="1700" dirty="0" err="1"/>
              <a:t>fost</a:t>
            </a:r>
            <a:r>
              <a:rPr lang="en-US" sz="1700" dirty="0"/>
              <a:t> </a:t>
            </a:r>
            <a:r>
              <a:rPr lang="en-US" sz="1700" dirty="0" err="1"/>
              <a:t>mai</a:t>
            </a:r>
            <a:r>
              <a:rPr lang="en-US" sz="1700" dirty="0"/>
              <a:t> </a:t>
            </a:r>
            <a:r>
              <a:rPr lang="en-US" sz="1700" dirty="0" err="1"/>
              <a:t>dureros</a:t>
            </a:r>
            <a:r>
              <a:rPr lang="en-US" sz="1700" dirty="0"/>
              <a:t> </a:t>
            </a:r>
            <a:r>
              <a:rPr lang="en-US" sz="1700" dirty="0" err="1"/>
              <a:t>decat</a:t>
            </a:r>
            <a:r>
              <a:rPr lang="en-US" sz="1700" dirty="0"/>
              <a:t> </a:t>
            </a:r>
            <a:r>
              <a:rPr lang="en-US" sz="1700" dirty="0" err="1"/>
              <a:t>riscul</a:t>
            </a:r>
            <a:r>
              <a:rPr lang="en-US" sz="1700" dirty="0"/>
              <a:t> de care era </a:t>
            </a:r>
            <a:r>
              <a:rPr lang="en-US" sz="1700" dirty="0" err="1"/>
              <a:t>nevoie</a:t>
            </a:r>
            <a:r>
              <a:rPr lang="en-US" sz="1700" dirty="0"/>
              <a:t> ca </a:t>
            </a:r>
            <a:r>
              <a:rPr lang="en-US" sz="1700" dirty="0" err="1"/>
              <a:t>sa</a:t>
            </a:r>
            <a:r>
              <a:rPr lang="en-US" sz="1700" dirty="0"/>
              <a:t> </a:t>
            </a:r>
            <a:r>
              <a:rPr lang="en-US" sz="1700" dirty="0" err="1"/>
              <a:t>infloresti</a:t>
            </a:r>
            <a:r>
              <a:rPr lang="en-US" sz="1700" dirty="0"/>
              <a:t>” de </a:t>
            </a:r>
            <a:r>
              <a:rPr lang="en-US" sz="1700" dirty="0" err="1"/>
              <a:t>Anais</a:t>
            </a:r>
            <a:r>
              <a:rPr lang="en-US" sz="1700" dirty="0"/>
              <a:t> Nin</a:t>
            </a:r>
            <a:endParaRPr lang="ro-RO" sz="1700" dirty="0"/>
          </a:p>
          <a:p>
            <a:pPr marL="274320" indent="-274320">
              <a:spcAft>
                <a:spcPts val="0"/>
              </a:spcAft>
              <a:buFont typeface="Wingdings"/>
              <a:buChar char=""/>
              <a:defRPr/>
            </a:pPr>
            <a:endParaRPr lang="en-US" sz="800" dirty="0"/>
          </a:p>
          <a:p>
            <a:pPr marL="274320" indent="-274320">
              <a:spcAft>
                <a:spcPts val="0"/>
              </a:spcAft>
              <a:buFont typeface="Wingdings"/>
              <a:buChar char=""/>
              <a:defRPr/>
            </a:pPr>
            <a:r>
              <a:rPr lang="en-US" sz="1700" dirty="0">
                <a:solidFill>
                  <a:schemeClr val="accent1">
                    <a:lumMod val="75000"/>
                  </a:schemeClr>
                </a:solidFill>
                <a:latin typeface="Arial" pitchFamily="34" charset="0"/>
                <a:cs typeface="Arial" pitchFamily="34" charset="0"/>
              </a:rPr>
              <a:t>“…..</a:t>
            </a:r>
            <a:r>
              <a:rPr lang="en-US" sz="1700" dirty="0" err="1">
                <a:solidFill>
                  <a:schemeClr val="accent1">
                    <a:lumMod val="75000"/>
                  </a:schemeClr>
                </a:solidFill>
                <a:latin typeface="Arial" pitchFamily="34" charset="0"/>
                <a:cs typeface="Arial" pitchFamily="34" charset="0"/>
              </a:rPr>
              <a:t>educatia</a:t>
            </a:r>
            <a:r>
              <a:rPr lang="en-US" sz="1700" dirty="0">
                <a:solidFill>
                  <a:schemeClr val="accent1">
                    <a:lumMod val="75000"/>
                  </a:schemeClr>
                </a:solidFill>
                <a:latin typeface="Arial" pitchFamily="34" charset="0"/>
                <a:cs typeface="Arial" pitchFamily="34" charset="0"/>
              </a:rPr>
              <a:t> </a:t>
            </a:r>
            <a:r>
              <a:rPr lang="en-US" sz="1700" dirty="0" err="1">
                <a:solidFill>
                  <a:schemeClr val="accent1">
                    <a:lumMod val="75000"/>
                  </a:schemeClr>
                </a:solidFill>
                <a:latin typeface="Arial" pitchFamily="34" charset="0"/>
                <a:cs typeface="Arial" pitchFamily="34" charset="0"/>
              </a:rPr>
              <a:t>este</a:t>
            </a:r>
            <a:r>
              <a:rPr lang="en-US" sz="1700" dirty="0">
                <a:solidFill>
                  <a:schemeClr val="accent1">
                    <a:lumMod val="75000"/>
                  </a:schemeClr>
                </a:solidFill>
                <a:latin typeface="Arial" pitchFamily="34" charset="0"/>
                <a:cs typeface="Arial" pitchFamily="34" charset="0"/>
              </a:rPr>
              <a:t> </a:t>
            </a:r>
            <a:r>
              <a:rPr lang="en-US" sz="1700" dirty="0" err="1">
                <a:solidFill>
                  <a:schemeClr val="accent1">
                    <a:lumMod val="75000"/>
                  </a:schemeClr>
                </a:solidFill>
                <a:latin typeface="Arial" pitchFamily="34" charset="0"/>
                <a:cs typeface="Arial" pitchFamily="34" charset="0"/>
              </a:rPr>
              <a:t>una</a:t>
            </a:r>
            <a:r>
              <a:rPr lang="en-US" sz="1700" dirty="0">
                <a:solidFill>
                  <a:schemeClr val="accent1">
                    <a:lumMod val="75000"/>
                  </a:schemeClr>
                </a:solidFill>
                <a:latin typeface="Arial" pitchFamily="34" charset="0"/>
                <a:cs typeface="Arial" pitchFamily="34" charset="0"/>
              </a:rPr>
              <a:t> </a:t>
            </a:r>
            <a:r>
              <a:rPr lang="en-US" sz="1700" dirty="0" err="1">
                <a:solidFill>
                  <a:schemeClr val="accent1">
                    <a:lumMod val="75000"/>
                  </a:schemeClr>
                </a:solidFill>
                <a:latin typeface="Arial" pitchFamily="34" charset="0"/>
                <a:cs typeface="Arial" pitchFamily="34" charset="0"/>
              </a:rPr>
              <a:t>dintre</a:t>
            </a:r>
            <a:r>
              <a:rPr lang="en-US" sz="1700" dirty="0">
                <a:solidFill>
                  <a:schemeClr val="accent1">
                    <a:lumMod val="75000"/>
                  </a:schemeClr>
                </a:solidFill>
                <a:latin typeface="Arial" pitchFamily="34" charset="0"/>
                <a:cs typeface="Arial" pitchFamily="34" charset="0"/>
              </a:rPr>
              <a:t> </a:t>
            </a:r>
            <a:r>
              <a:rPr lang="en-US" sz="1700" dirty="0" err="1">
                <a:solidFill>
                  <a:schemeClr val="accent1">
                    <a:lumMod val="75000"/>
                  </a:schemeClr>
                </a:solidFill>
                <a:latin typeface="Arial" pitchFamily="34" charset="0"/>
                <a:cs typeface="Arial" pitchFamily="34" charset="0"/>
              </a:rPr>
              <a:t>cele</a:t>
            </a:r>
            <a:r>
              <a:rPr lang="en-US" sz="1700" dirty="0">
                <a:solidFill>
                  <a:schemeClr val="accent1">
                    <a:lumMod val="75000"/>
                  </a:schemeClr>
                </a:solidFill>
                <a:latin typeface="Arial" pitchFamily="34" charset="0"/>
                <a:cs typeface="Arial" pitchFamily="34" charset="0"/>
              </a:rPr>
              <a:t> </a:t>
            </a:r>
            <a:r>
              <a:rPr lang="en-US" sz="1700" dirty="0" err="1">
                <a:solidFill>
                  <a:schemeClr val="accent1">
                    <a:lumMod val="75000"/>
                  </a:schemeClr>
                </a:solidFill>
                <a:latin typeface="Arial" pitchFamily="34" charset="0"/>
                <a:cs typeface="Arial" pitchFamily="34" charset="0"/>
              </a:rPr>
              <a:t>mai</a:t>
            </a:r>
            <a:r>
              <a:rPr lang="en-US" sz="1700" dirty="0">
                <a:solidFill>
                  <a:schemeClr val="accent1">
                    <a:lumMod val="75000"/>
                  </a:schemeClr>
                </a:solidFill>
                <a:latin typeface="Arial" pitchFamily="34" charset="0"/>
                <a:cs typeface="Arial" pitchFamily="34" charset="0"/>
              </a:rPr>
              <a:t> </a:t>
            </a:r>
            <a:r>
              <a:rPr lang="en-US" sz="1700" dirty="0" err="1">
                <a:solidFill>
                  <a:schemeClr val="accent1">
                    <a:lumMod val="75000"/>
                  </a:schemeClr>
                </a:solidFill>
                <a:latin typeface="Arial" pitchFamily="34" charset="0"/>
                <a:cs typeface="Arial" pitchFamily="34" charset="0"/>
              </a:rPr>
              <a:t>mari</a:t>
            </a:r>
            <a:r>
              <a:rPr lang="en-US" sz="1700" dirty="0">
                <a:solidFill>
                  <a:schemeClr val="accent1">
                    <a:lumMod val="75000"/>
                  </a:schemeClr>
                </a:solidFill>
                <a:latin typeface="Arial" pitchFamily="34" charset="0"/>
                <a:cs typeface="Arial" pitchFamily="34" charset="0"/>
              </a:rPr>
              <a:t> </a:t>
            </a:r>
            <a:r>
              <a:rPr lang="en-US" sz="1700" dirty="0" err="1">
                <a:solidFill>
                  <a:schemeClr val="accent1">
                    <a:lumMod val="75000"/>
                  </a:schemeClr>
                </a:solidFill>
                <a:latin typeface="Arial" pitchFamily="34" charset="0"/>
                <a:cs typeface="Arial" pitchFamily="34" charset="0"/>
              </a:rPr>
              <a:t>afaceri</a:t>
            </a:r>
            <a:r>
              <a:rPr lang="en-US" sz="1700" dirty="0">
                <a:solidFill>
                  <a:schemeClr val="accent1">
                    <a:lumMod val="75000"/>
                  </a:schemeClr>
                </a:solidFill>
                <a:latin typeface="Arial" pitchFamily="34" charset="0"/>
                <a:cs typeface="Arial" pitchFamily="34" charset="0"/>
              </a:rPr>
              <a:t> la </a:t>
            </a:r>
            <a:r>
              <a:rPr lang="en-US" sz="1700" dirty="0" err="1">
                <a:solidFill>
                  <a:schemeClr val="accent1">
                    <a:lumMod val="75000"/>
                  </a:schemeClr>
                </a:solidFill>
                <a:latin typeface="Arial" pitchFamily="34" charset="0"/>
                <a:cs typeface="Arial" pitchFamily="34" charset="0"/>
              </a:rPr>
              <a:t>nivel</a:t>
            </a:r>
            <a:r>
              <a:rPr lang="en-US" sz="1700" dirty="0">
                <a:solidFill>
                  <a:schemeClr val="accent1">
                    <a:lumMod val="75000"/>
                  </a:schemeClr>
                </a:solidFill>
                <a:latin typeface="Arial" pitchFamily="34" charset="0"/>
                <a:cs typeface="Arial" pitchFamily="34" charset="0"/>
              </a:rPr>
              <a:t> </a:t>
            </a:r>
            <a:r>
              <a:rPr lang="en-US" sz="1700" dirty="0" err="1">
                <a:solidFill>
                  <a:schemeClr val="accent1">
                    <a:lumMod val="75000"/>
                  </a:schemeClr>
                </a:solidFill>
                <a:latin typeface="Arial" pitchFamily="34" charset="0"/>
                <a:cs typeface="Arial" pitchFamily="34" charset="0"/>
              </a:rPr>
              <a:t>mondial</a:t>
            </a:r>
            <a:r>
              <a:rPr lang="en-US" sz="1700" dirty="0" smtClean="0">
                <a:solidFill>
                  <a:schemeClr val="accent1">
                    <a:lumMod val="75000"/>
                  </a:schemeClr>
                </a:solidFill>
                <a:latin typeface="Arial" pitchFamily="34" charset="0"/>
                <a:cs typeface="Arial" pitchFamily="34" charset="0"/>
              </a:rPr>
              <a:t>”</a:t>
            </a:r>
            <a:endParaRPr lang="en-US" sz="1700" dirty="0"/>
          </a:p>
          <a:p>
            <a:pPr marL="274320" indent="-274320">
              <a:spcAft>
                <a:spcPts val="0"/>
              </a:spcAft>
              <a:buFont typeface="Wingdings"/>
              <a:buChar char=""/>
              <a:defRPr/>
            </a:pPr>
            <a:endParaRPr lang="en-US" sz="1700" dirty="0"/>
          </a:p>
        </p:txBody>
      </p:sp>
      <p:pic>
        <p:nvPicPr>
          <p:cNvPr id="24580"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91000" y="2286001"/>
            <a:ext cx="3810000" cy="233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81"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D237720C-4D3F-423F-A9E2-FD24D42BA623}" type="slidenum">
              <a:rPr lang="en-US" altLang="en-US">
                <a:solidFill>
                  <a:srgbClr val="FFFFFF"/>
                </a:solidFill>
              </a:rPr>
              <a:pPr/>
              <a:t>35</a:t>
            </a:fld>
            <a:endParaRPr lang="en-US" altLang="en-US">
              <a:solidFill>
                <a:srgbClr val="FFFFFF"/>
              </a:solidFill>
            </a:endParaRPr>
          </a:p>
        </p:txBody>
      </p:sp>
    </p:spTree>
    <p:extLst>
      <p:ext uri="{BB962C8B-B14F-4D97-AF65-F5344CB8AC3E}">
        <p14:creationId xmlns:p14="http://schemas.microsoft.com/office/powerpoint/2010/main" val="365683570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306222"/>
            <a:ext cx="9601200" cy="1485900"/>
          </a:xfrm>
        </p:spPr>
        <p:txBody>
          <a:bodyPr/>
          <a:lstStyle/>
          <a:p>
            <a:r>
              <a:rPr lang="ro-RO" dirty="0" smtClean="0">
                <a:solidFill>
                  <a:schemeClr val="accent6">
                    <a:lumMod val="50000"/>
                  </a:schemeClr>
                </a:solidFill>
                <a:latin typeface="Arial Black" panose="020B0A04020102020204" pitchFamily="34" charset="0"/>
              </a:rPr>
              <a:t>BIBLIOGRAFIE</a:t>
            </a:r>
            <a:endParaRPr lang="ro-RO" dirty="0">
              <a:solidFill>
                <a:schemeClr val="accent6">
                  <a:lumMod val="50000"/>
                </a:schemeClr>
              </a:solidFill>
              <a:latin typeface="Arial Black" panose="020B0A04020102020204" pitchFamily="34" charset="0"/>
            </a:endParaRPr>
          </a:p>
        </p:txBody>
      </p:sp>
      <p:pic>
        <p:nvPicPr>
          <p:cNvPr id="4" name="Picture 3"/>
          <p:cNvPicPr>
            <a:picLocks noChangeAspect="1"/>
          </p:cNvPicPr>
          <p:nvPr/>
        </p:nvPicPr>
        <p:blipFill rotWithShape="1">
          <a:blip r:embed="rId2"/>
          <a:srcRect r="53940"/>
          <a:stretch/>
        </p:blipFill>
        <p:spPr>
          <a:xfrm>
            <a:off x="8682251" y="2784143"/>
            <a:ext cx="3509749" cy="3962400"/>
          </a:xfrm>
          <a:prstGeom prst="rect">
            <a:avLst/>
          </a:prstGeom>
        </p:spPr>
      </p:pic>
      <p:sp>
        <p:nvSpPr>
          <p:cNvPr id="3" name="Content Placeholder 2"/>
          <p:cNvSpPr>
            <a:spLocks noGrp="1"/>
          </p:cNvSpPr>
          <p:nvPr>
            <p:ph idx="1"/>
          </p:nvPr>
        </p:nvSpPr>
        <p:spPr>
          <a:xfrm>
            <a:off x="1371600" y="1603612"/>
            <a:ext cx="9601200" cy="3581400"/>
          </a:xfrm>
        </p:spPr>
        <p:txBody>
          <a:bodyPr/>
          <a:lstStyle/>
          <a:p>
            <a:r>
              <a:rPr lang="ro-RO" dirty="0" smtClean="0"/>
              <a:t>Sir Ken Robinson, 2011, „O lume ieșită din minți. Revoluția creativă a educației”, Ed. Publica, București</a:t>
            </a:r>
          </a:p>
          <a:p>
            <a:r>
              <a:rPr lang="ro-RO" dirty="0" smtClean="0"/>
              <a:t>Lou Aronica, Sir Ken Robinson, 2015, „Școli creative”, Ed. Publica, </a:t>
            </a:r>
            <a:r>
              <a:rPr lang="ro-RO" dirty="0" smtClean="0"/>
              <a:t>București</a:t>
            </a:r>
          </a:p>
          <a:p>
            <a:r>
              <a:rPr lang="en-US" altLang="en-US" dirty="0"/>
              <a:t>“</a:t>
            </a:r>
            <a:r>
              <a:rPr lang="en-US" altLang="en-US" dirty="0" err="1"/>
              <a:t>Descopera-ti</a:t>
            </a:r>
            <a:r>
              <a:rPr lang="en-US" altLang="en-US" dirty="0"/>
              <a:t>  </a:t>
            </a:r>
            <a:r>
              <a:rPr lang="en-US" altLang="en-US" dirty="0" err="1"/>
              <a:t>elementul</a:t>
            </a:r>
            <a:r>
              <a:rPr lang="en-US" altLang="en-US" dirty="0"/>
              <a:t>”  - de Sir  Ken Robinson, </a:t>
            </a:r>
            <a:r>
              <a:rPr lang="ro-RO" altLang="en-US" dirty="0" smtClean="0"/>
              <a:t>Ed.</a:t>
            </a:r>
            <a:r>
              <a:rPr lang="en-US" altLang="en-US" dirty="0" smtClean="0"/>
              <a:t>  </a:t>
            </a:r>
            <a:r>
              <a:rPr lang="en-US" altLang="en-US" dirty="0" err="1"/>
              <a:t>Publica</a:t>
            </a:r>
            <a:r>
              <a:rPr lang="en-US" altLang="en-US" dirty="0"/>
              <a:t>, 2014</a:t>
            </a:r>
          </a:p>
          <a:p>
            <a:pPr marL="0" indent="0">
              <a:buNone/>
            </a:pPr>
            <a:endParaRPr lang="ro-RO" dirty="0" smtClean="0"/>
          </a:p>
          <a:p>
            <a:r>
              <a:rPr lang="ro-RO" dirty="0">
                <a:hlinkClick r:id="rId3"/>
              </a:rPr>
              <a:t>http://sirkenrobinson.com</a:t>
            </a:r>
            <a:r>
              <a:rPr lang="ro-RO" dirty="0" smtClean="0">
                <a:hlinkClick r:id="rId3"/>
              </a:rPr>
              <a:t>/</a:t>
            </a:r>
            <a:endParaRPr lang="ro-RO" dirty="0" smtClean="0"/>
          </a:p>
          <a:p>
            <a:r>
              <a:rPr lang="ro-RO" dirty="0">
                <a:hlinkClick r:id="rId4"/>
              </a:rPr>
              <a:t>https://</a:t>
            </a:r>
            <a:r>
              <a:rPr lang="ro-RO" dirty="0" smtClean="0">
                <a:hlinkClick r:id="rId4"/>
              </a:rPr>
              <a:t>www.ted.com/talks/sir_ken_robinson_bring_on_the_revolution</a:t>
            </a:r>
            <a:endParaRPr lang="ro-RO" dirty="0" smtClean="0"/>
          </a:p>
          <a:p>
            <a:r>
              <a:rPr lang="ro-RO" dirty="0">
                <a:hlinkClick r:id="rId5"/>
              </a:rPr>
              <a:t>https://</a:t>
            </a:r>
            <a:r>
              <a:rPr lang="ro-RO" dirty="0" smtClean="0">
                <a:hlinkClick r:id="rId5"/>
              </a:rPr>
              <a:t>www.edweek.org/ew/articles/2015/05/20/qa-with-sir-ken-robinson.html</a:t>
            </a:r>
            <a:endParaRPr lang="ro-RO" dirty="0" smtClean="0"/>
          </a:p>
          <a:p>
            <a:pPr marL="0" indent="0">
              <a:buNone/>
            </a:pPr>
            <a:endParaRPr lang="ro-RO" dirty="0"/>
          </a:p>
        </p:txBody>
      </p:sp>
      <p:pic>
        <p:nvPicPr>
          <p:cNvPr id="4098" name="Picture 2" descr="Imagini pentru book carto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87803" y="-28919"/>
            <a:ext cx="2169993" cy="1632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55503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ro-RO" b="1" dirty="0" smtClean="0">
                <a:solidFill>
                  <a:schemeClr val="accent6">
                    <a:lumMod val="50000"/>
                  </a:schemeClr>
                </a:solidFill>
                <a:latin typeface="Arial Black" panose="020B0A04020102020204" pitchFamily="34" charset="0"/>
              </a:rPr>
              <a:t>CINE ESTE </a:t>
            </a:r>
            <a:br>
              <a:rPr lang="ro-RO" b="1" dirty="0" smtClean="0">
                <a:solidFill>
                  <a:schemeClr val="accent6">
                    <a:lumMod val="50000"/>
                  </a:schemeClr>
                </a:solidFill>
                <a:latin typeface="Arial Black" panose="020B0A04020102020204" pitchFamily="34" charset="0"/>
              </a:rPr>
            </a:br>
            <a:r>
              <a:rPr lang="ro-RO" b="1" dirty="0" smtClean="0">
                <a:solidFill>
                  <a:schemeClr val="accent6">
                    <a:lumMod val="50000"/>
                  </a:schemeClr>
                </a:solidFill>
                <a:latin typeface="Arial Black" panose="020B0A04020102020204" pitchFamily="34" charset="0"/>
              </a:rPr>
              <a:t>KEN ROBINSON?</a:t>
            </a:r>
            <a:endParaRPr lang="ro-RO" b="1" dirty="0">
              <a:solidFill>
                <a:schemeClr val="accent6">
                  <a:lumMod val="50000"/>
                </a:schemeClr>
              </a:solidFill>
              <a:latin typeface="Arial Black" panose="020B0A04020102020204" pitchFamily="34" charset="0"/>
            </a:endParaRPr>
          </a:p>
        </p:txBody>
      </p:sp>
    </p:spTree>
    <p:extLst>
      <p:ext uri="{BB962C8B-B14F-4D97-AF65-F5344CB8AC3E}">
        <p14:creationId xmlns:p14="http://schemas.microsoft.com/office/powerpoint/2010/main" val="4121932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4"/>
                                        </p:tgtEl>
                                        <p:attrNameLst>
                                          <p:attrName>ppt_x</p:attrName>
                                          <p:attrName>ppt_y</p:attrName>
                                        </p:attrNameLst>
                                      </p:cBhvr>
                                    </p:animMotion>
                                    <p:animRot by="1500000">
                                      <p:cBhvr>
                                        <p:cTn id="7" dur="125" fill="hold">
                                          <p:stCondLst>
                                            <p:cond delay="0"/>
                                          </p:stCondLst>
                                        </p:cTn>
                                        <p:tgtEl>
                                          <p:spTgt spid="4"/>
                                        </p:tgtEl>
                                        <p:attrNameLst>
                                          <p:attrName>r</p:attrName>
                                        </p:attrNameLst>
                                      </p:cBhvr>
                                    </p:animRot>
                                    <p:animRot by="-1500000">
                                      <p:cBhvr>
                                        <p:cTn id="8" dur="125" fill="hold">
                                          <p:stCondLst>
                                            <p:cond delay="125"/>
                                          </p:stCondLst>
                                        </p:cTn>
                                        <p:tgtEl>
                                          <p:spTgt spid="4"/>
                                        </p:tgtEl>
                                        <p:attrNameLst>
                                          <p:attrName>r</p:attrName>
                                        </p:attrNameLst>
                                      </p:cBhvr>
                                    </p:animRot>
                                    <p:animRot by="-1500000">
                                      <p:cBhvr>
                                        <p:cTn id="9" dur="125" fill="hold">
                                          <p:stCondLst>
                                            <p:cond delay="250"/>
                                          </p:stCondLst>
                                        </p:cTn>
                                        <p:tgtEl>
                                          <p:spTgt spid="4"/>
                                        </p:tgtEl>
                                        <p:attrNameLst>
                                          <p:attrName>r</p:attrName>
                                        </p:attrNameLst>
                                      </p:cBhvr>
                                    </p:animRot>
                                    <p:animRot by="1500000">
                                      <p:cBhvr>
                                        <p:cTn id="10" dur="125" fill="hold">
                                          <p:stCondLst>
                                            <p:cond delay="375"/>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rot="20328081">
            <a:off x="4307448" y="1331608"/>
            <a:ext cx="4750163" cy="2488225"/>
            <a:chOff x="6105249" y="1349585"/>
            <a:chExt cx="4750163" cy="2488225"/>
          </a:xfrm>
        </p:grpSpPr>
        <p:pic>
          <p:nvPicPr>
            <p:cNvPr id="1026" name="Picture 2" descr="Imagine similarÄ"/>
            <p:cNvPicPr>
              <a:picLocks noChangeAspect="1" noChangeArrowheads="1"/>
            </p:cNvPicPr>
            <p:nvPr/>
          </p:nvPicPr>
          <p:blipFill>
            <a:blip r:embed="rId2" cstate="print">
              <a:clrChange>
                <a:clrFrom>
                  <a:srgbClr val="52ADA6"/>
                </a:clrFrom>
                <a:clrTo>
                  <a:srgbClr val="52ADA6">
                    <a:alpha val="0"/>
                  </a:srgbClr>
                </a:clrTo>
              </a:clrChange>
              <a:extLst>
                <a:ext uri="{28A0092B-C50C-407E-A947-70E740481C1C}">
                  <a14:useLocalDpi xmlns:a14="http://schemas.microsoft.com/office/drawing/2010/main" val="0"/>
                </a:ext>
              </a:extLst>
            </a:blip>
            <a:srcRect/>
            <a:stretch>
              <a:fillRect/>
            </a:stretch>
          </p:blipFill>
          <p:spPr bwMode="auto">
            <a:xfrm rot="1400633">
              <a:off x="6105249" y="1858320"/>
              <a:ext cx="2976676" cy="1979490"/>
            </a:xfrm>
            <a:prstGeom prst="rect">
              <a:avLst/>
            </a:prstGeom>
            <a:noFill/>
            <a:extLst>
              <a:ext uri="{909E8E84-426E-40DD-AFC4-6F175D3DCCD1}">
                <a14:hiddenFill xmlns:a14="http://schemas.microsoft.com/office/drawing/2010/main">
                  <a:solidFill>
                    <a:srgbClr val="FFFFFF"/>
                  </a:solidFill>
                </a14:hiddenFill>
              </a:ext>
            </a:extLst>
          </p:spPr>
        </p:pic>
        <p:sp>
          <p:nvSpPr>
            <p:cNvPr id="6" name="Cloud Callout 5"/>
            <p:cNvSpPr/>
            <p:nvPr/>
          </p:nvSpPr>
          <p:spPr>
            <a:xfrm>
              <a:off x="8548913" y="1349585"/>
              <a:ext cx="2306499" cy="822115"/>
            </a:xfrm>
            <a:prstGeom prst="cloudCallout">
              <a:avLst>
                <a:gd name="adj1" fmla="val -79015"/>
                <a:gd name="adj2" fmla="val 46078"/>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ro-RO" b="1" dirty="0" smtClean="0">
                  <a:solidFill>
                    <a:schemeClr val="accent5">
                      <a:lumMod val="75000"/>
                    </a:schemeClr>
                  </a:solidFill>
                </a:rPr>
                <a:t>CREATIVITATE</a:t>
              </a:r>
              <a:endParaRPr lang="ro-RO" b="1" dirty="0">
                <a:solidFill>
                  <a:schemeClr val="accent5">
                    <a:lumMod val="75000"/>
                  </a:schemeClr>
                </a:solidFill>
              </a:endParaRPr>
            </a:p>
          </p:txBody>
        </p:sp>
      </p:grpSp>
      <p:grpSp>
        <p:nvGrpSpPr>
          <p:cNvPr id="17" name="Group 16"/>
          <p:cNvGrpSpPr/>
          <p:nvPr/>
        </p:nvGrpSpPr>
        <p:grpSpPr>
          <a:xfrm rot="249490">
            <a:off x="8145738" y="830705"/>
            <a:ext cx="3885500" cy="3443391"/>
            <a:chOff x="7906148" y="2838743"/>
            <a:chExt cx="3885500" cy="3443391"/>
          </a:xfrm>
        </p:grpSpPr>
        <p:pic>
          <p:nvPicPr>
            <p:cNvPr id="7" name="Picture 6"/>
            <p:cNvPicPr>
              <a:picLocks noChangeAspect="1"/>
            </p:cNvPicPr>
            <p:nvPr/>
          </p:nvPicPr>
          <p:blipFill>
            <a:blip r:embed="rId3"/>
            <a:stretch>
              <a:fillRect/>
            </a:stretch>
          </p:blipFill>
          <p:spPr>
            <a:xfrm>
              <a:off x="7906148" y="4163555"/>
              <a:ext cx="3592028" cy="2118579"/>
            </a:xfrm>
            <a:prstGeom prst="rect">
              <a:avLst/>
            </a:prstGeom>
          </p:spPr>
        </p:pic>
        <p:sp>
          <p:nvSpPr>
            <p:cNvPr id="9" name="Oval Callout 8"/>
            <p:cNvSpPr/>
            <p:nvPr/>
          </p:nvSpPr>
          <p:spPr>
            <a:xfrm>
              <a:off x="10093476" y="2838743"/>
              <a:ext cx="1698172" cy="1399942"/>
            </a:xfrm>
            <a:prstGeom prst="wedgeEllipse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ro-RO" b="1" dirty="0" smtClean="0">
                  <a:solidFill>
                    <a:schemeClr val="accent6">
                      <a:lumMod val="50000"/>
                    </a:schemeClr>
                  </a:solidFill>
                </a:rPr>
                <a:t>EDUCAȚIE</a:t>
              </a:r>
              <a:endParaRPr lang="ro-RO" b="1" dirty="0">
                <a:solidFill>
                  <a:schemeClr val="accent6">
                    <a:lumMod val="50000"/>
                  </a:schemeClr>
                </a:solidFill>
              </a:endParaRPr>
            </a:p>
          </p:txBody>
        </p:sp>
        <p:cxnSp>
          <p:nvCxnSpPr>
            <p:cNvPr id="11" name="Straight Arrow Connector 10"/>
            <p:cNvCxnSpPr/>
            <p:nvPr/>
          </p:nvCxnSpPr>
          <p:spPr>
            <a:xfrm>
              <a:off x="8998250" y="4615543"/>
              <a:ext cx="0" cy="607302"/>
            </a:xfrm>
            <a:prstGeom prst="straightConnector1">
              <a:avLst/>
            </a:prstGeom>
            <a:ln>
              <a:solidFill>
                <a:srgbClr val="0070C0"/>
              </a:solidFill>
              <a:tailEnd type="triangle"/>
            </a:ln>
          </p:spPr>
          <p:style>
            <a:lnRef idx="2">
              <a:schemeClr val="accent5"/>
            </a:lnRef>
            <a:fillRef idx="0">
              <a:schemeClr val="accent5"/>
            </a:fillRef>
            <a:effectRef idx="1">
              <a:schemeClr val="accent5"/>
            </a:effectRef>
            <a:fontRef idx="minor">
              <a:schemeClr val="tx1"/>
            </a:fontRef>
          </p:style>
        </p:cxnSp>
        <p:sp>
          <p:nvSpPr>
            <p:cNvPr id="12" name="TextBox 11"/>
            <p:cNvSpPr txBox="1"/>
            <p:nvPr/>
          </p:nvSpPr>
          <p:spPr>
            <a:xfrm>
              <a:off x="8504324" y="4023379"/>
              <a:ext cx="1290782" cy="646331"/>
            </a:xfrm>
            <a:prstGeom prst="rect">
              <a:avLst/>
            </a:prstGeom>
            <a:noFill/>
          </p:spPr>
          <p:txBody>
            <a:bodyPr wrap="square" rtlCol="0">
              <a:spAutoFit/>
            </a:bodyPr>
            <a:lstStyle/>
            <a:p>
              <a:r>
                <a:rPr lang="ro-RO" dirty="0" smtClean="0">
                  <a:solidFill>
                    <a:srgbClr val="0070C0"/>
                  </a:solidFill>
                </a:rPr>
                <a:t>Comisie națională</a:t>
              </a:r>
              <a:endParaRPr lang="ro-RO" dirty="0">
                <a:solidFill>
                  <a:srgbClr val="0070C0"/>
                </a:solidFill>
              </a:endParaRPr>
            </a:p>
          </p:txBody>
        </p:sp>
      </p:grpSp>
      <p:grpSp>
        <p:nvGrpSpPr>
          <p:cNvPr id="20" name="Group 19"/>
          <p:cNvGrpSpPr/>
          <p:nvPr/>
        </p:nvGrpSpPr>
        <p:grpSpPr>
          <a:xfrm>
            <a:off x="8039383" y="4608239"/>
            <a:ext cx="2923181" cy="1998725"/>
            <a:chOff x="1130583" y="4749879"/>
            <a:chExt cx="2923181" cy="1998725"/>
          </a:xfrm>
        </p:grpSpPr>
        <p:pic>
          <p:nvPicPr>
            <p:cNvPr id="1028" name="Picture 4" descr="Imagine similarÄ"/>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30583" y="4749879"/>
              <a:ext cx="2923181" cy="199872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2652372" y="4978125"/>
              <a:ext cx="1215655" cy="646331"/>
            </a:xfrm>
            <a:prstGeom prst="rect">
              <a:avLst/>
            </a:prstGeom>
            <a:noFill/>
          </p:spPr>
          <p:txBody>
            <a:bodyPr wrap="square" rtlCol="0">
              <a:spAutoFit/>
            </a:bodyPr>
            <a:lstStyle/>
            <a:p>
              <a:r>
                <a:rPr lang="ro-RO" dirty="0" smtClean="0">
                  <a:solidFill>
                    <a:schemeClr val="bg1"/>
                  </a:solidFill>
                </a:rPr>
                <a:t>EDUCAȚIE</a:t>
              </a:r>
            </a:p>
            <a:p>
              <a:r>
                <a:rPr lang="ro-RO" dirty="0" smtClean="0">
                  <a:solidFill>
                    <a:schemeClr val="bg1"/>
                  </a:solidFill>
                </a:rPr>
                <a:t>- 12 ANI -</a:t>
              </a:r>
              <a:endParaRPr lang="ro-RO" dirty="0">
                <a:solidFill>
                  <a:schemeClr val="bg1"/>
                </a:solidFill>
              </a:endParaRPr>
            </a:p>
          </p:txBody>
        </p:sp>
      </p:grpSp>
      <p:grpSp>
        <p:nvGrpSpPr>
          <p:cNvPr id="16" name="Group 15"/>
          <p:cNvGrpSpPr/>
          <p:nvPr/>
        </p:nvGrpSpPr>
        <p:grpSpPr>
          <a:xfrm rot="20459361">
            <a:off x="1243849" y="2835118"/>
            <a:ext cx="2632449" cy="3546240"/>
            <a:chOff x="707735" y="833533"/>
            <a:chExt cx="2632449" cy="3546240"/>
          </a:xfrm>
        </p:grpSpPr>
        <p:pic>
          <p:nvPicPr>
            <p:cNvPr id="1030" name="Picture 6" descr="Imagini pentru cartoon trophy"/>
            <p:cNvPicPr>
              <a:picLocks noChangeAspect="1" noChangeArrowheads="1"/>
            </p:cNvPicPr>
            <p:nvPr/>
          </p:nvPicPr>
          <p:blipFill>
            <a:blip r:embed="rId5">
              <a:clrChange>
                <a:clrFrom>
                  <a:srgbClr val="EEEEEE"/>
                </a:clrFrom>
                <a:clrTo>
                  <a:srgbClr val="EEEEEE">
                    <a:alpha val="0"/>
                  </a:srgbClr>
                </a:clrTo>
              </a:clrChange>
              <a:extLst>
                <a:ext uri="{28A0092B-C50C-407E-A947-70E740481C1C}">
                  <a14:useLocalDpi xmlns:a14="http://schemas.microsoft.com/office/drawing/2010/main" val="0"/>
                </a:ext>
              </a:extLst>
            </a:blip>
            <a:srcRect/>
            <a:stretch>
              <a:fillRect/>
            </a:stretch>
          </p:blipFill>
          <p:spPr bwMode="auto">
            <a:xfrm>
              <a:off x="707735" y="833533"/>
              <a:ext cx="2482809" cy="3437737"/>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728430" y="3456443"/>
              <a:ext cx="2611754" cy="923330"/>
            </a:xfrm>
            <a:prstGeom prst="rect">
              <a:avLst/>
            </a:prstGeom>
            <a:solidFill>
              <a:srgbClr val="0070C0"/>
            </a:solidFill>
            <a:ln>
              <a:solidFill>
                <a:srgbClr val="0070C0"/>
              </a:solidFill>
            </a:ln>
          </p:spPr>
          <p:txBody>
            <a:bodyPr wrap="square">
              <a:spAutoFit/>
            </a:bodyPr>
            <a:lstStyle/>
            <a:p>
              <a:pPr algn="ctr"/>
              <a:r>
                <a:rPr lang="ro-RO" dirty="0">
                  <a:solidFill>
                    <a:schemeClr val="bg1"/>
                  </a:solidFill>
                </a:rPr>
                <a:t>Premiul Atena pentru serviciile aduse  artelor și educației</a:t>
              </a:r>
            </a:p>
          </p:txBody>
        </p:sp>
      </p:grpSp>
      <p:pic>
        <p:nvPicPr>
          <p:cNvPr id="23" name="Picture 22"/>
          <p:cNvPicPr>
            <a:picLocks noChangeAspect="1"/>
          </p:cNvPicPr>
          <p:nvPr/>
        </p:nvPicPr>
        <p:blipFill>
          <a:blip r:embed="rId6">
            <a:grayscl/>
          </a:blip>
          <a:stretch>
            <a:fillRect/>
          </a:stretch>
        </p:blipFill>
        <p:spPr>
          <a:xfrm>
            <a:off x="4395870" y="4001346"/>
            <a:ext cx="2826050" cy="2139724"/>
          </a:xfrm>
          <a:prstGeom prst="rect">
            <a:avLst/>
          </a:prstGeom>
        </p:spPr>
      </p:pic>
      <p:pic>
        <p:nvPicPr>
          <p:cNvPr id="24" name="Picture 23"/>
          <p:cNvPicPr>
            <a:picLocks noChangeAspect="1"/>
          </p:cNvPicPr>
          <p:nvPr/>
        </p:nvPicPr>
        <p:blipFill>
          <a:blip r:embed="rId7">
            <a:clrChange>
              <a:clrFrom>
                <a:srgbClr val="FFFFFF"/>
              </a:clrFrom>
              <a:clrTo>
                <a:srgbClr val="FFFFFF">
                  <a:alpha val="0"/>
                </a:srgbClr>
              </a:clrTo>
            </a:clrChange>
          </a:blip>
          <a:stretch>
            <a:fillRect/>
          </a:stretch>
        </p:blipFill>
        <p:spPr>
          <a:xfrm>
            <a:off x="6498503" y="5170558"/>
            <a:ext cx="1246533" cy="1246533"/>
          </a:xfrm>
          <a:prstGeom prst="rect">
            <a:avLst/>
          </a:prstGeom>
        </p:spPr>
      </p:pic>
      <p:pic>
        <p:nvPicPr>
          <p:cNvPr id="1032" name="Picture 8" descr="Imagini pentru queen elizabeth ii"/>
          <p:cNvPicPr>
            <a:picLocks noChangeAspect="1" noChangeArrowheads="1"/>
          </p:cNvPicPr>
          <p:nvPr/>
        </p:nvPicPr>
        <p:blipFill rotWithShape="1">
          <a:blip r:embed="rId8">
            <a:extLst>
              <a:ext uri="{28A0092B-C50C-407E-A947-70E740481C1C}">
                <a14:useLocalDpi xmlns:a14="http://schemas.microsoft.com/office/drawing/2010/main" val="0"/>
              </a:ext>
            </a:extLst>
          </a:blip>
          <a:srcRect l="14864" r="21028"/>
          <a:stretch/>
        </p:blipFill>
        <p:spPr bwMode="auto">
          <a:xfrm>
            <a:off x="1020636" y="822645"/>
            <a:ext cx="1847547" cy="1921271"/>
          </a:xfrm>
          <a:prstGeom prst="rect">
            <a:avLst/>
          </a:prstGeom>
          <a:noFill/>
          <a:extLst>
            <a:ext uri="{909E8E84-426E-40DD-AFC4-6F175D3DCCD1}">
              <a14:hiddenFill xmlns:a14="http://schemas.microsoft.com/office/drawing/2010/main">
                <a:solidFill>
                  <a:srgbClr val="FFFFFF"/>
                </a:solidFill>
              </a14:hiddenFill>
            </a:ext>
          </a:extLst>
        </p:spPr>
      </p:pic>
      <p:sp>
        <p:nvSpPr>
          <p:cNvPr id="21" name="Cloud Callout 20"/>
          <p:cNvSpPr/>
          <p:nvPr/>
        </p:nvSpPr>
        <p:spPr>
          <a:xfrm>
            <a:off x="3024813" y="684777"/>
            <a:ext cx="2845445" cy="1687586"/>
          </a:xfrm>
          <a:prstGeom prst="cloudCallout">
            <a:avLst>
              <a:gd name="adj1" fmla="val -65210"/>
              <a:gd name="adj2" fmla="val 10308"/>
            </a:avLst>
          </a:prstGeom>
          <a:noFill/>
        </p:spPr>
        <p:style>
          <a:lnRef idx="1">
            <a:schemeClr val="accent6"/>
          </a:lnRef>
          <a:fillRef idx="2">
            <a:schemeClr val="accent6"/>
          </a:fillRef>
          <a:effectRef idx="1">
            <a:schemeClr val="accent6"/>
          </a:effectRef>
          <a:fontRef idx="minor">
            <a:schemeClr val="dk1"/>
          </a:fontRef>
        </p:style>
        <p:txBody>
          <a:bodyPr rtlCol="0" anchor="ctr"/>
          <a:lstStyle/>
          <a:p>
            <a:pPr algn="ctr"/>
            <a:r>
              <a:rPr lang="ro-RO" dirty="0" smtClean="0">
                <a:solidFill>
                  <a:srgbClr val="C00000"/>
                </a:solidFill>
              </a:rPr>
              <a:t>TE ÎNNOBILEZ PENTRU SERVICIILE ADUSE ARTELOR!</a:t>
            </a:r>
            <a:endParaRPr lang="ro-RO" dirty="0">
              <a:solidFill>
                <a:srgbClr val="C00000"/>
              </a:solidFill>
            </a:endParaRPr>
          </a:p>
        </p:txBody>
      </p:sp>
    </p:spTree>
    <p:extLst>
      <p:ext uri="{BB962C8B-B14F-4D97-AF65-F5344CB8AC3E}">
        <p14:creationId xmlns:p14="http://schemas.microsoft.com/office/powerpoint/2010/main" val="3834775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additive="base">
                                        <p:cTn id="13" dur="500" fill="hold"/>
                                        <p:tgtEl>
                                          <p:spTgt spid="24"/>
                                        </p:tgtEl>
                                        <p:attrNameLst>
                                          <p:attrName>ppt_x</p:attrName>
                                        </p:attrNameLst>
                                      </p:cBhvr>
                                      <p:tavLst>
                                        <p:tav tm="0">
                                          <p:val>
                                            <p:strVal val="#ppt_x"/>
                                          </p:val>
                                        </p:tav>
                                        <p:tav tm="100000">
                                          <p:val>
                                            <p:strVal val="#ppt_x"/>
                                          </p:val>
                                        </p:tav>
                                      </p:tavLst>
                                    </p:anim>
                                    <p:anim calcmode="lin" valueType="num">
                                      <p:cBhvr additive="base">
                                        <p:cTn id="14"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ppt_x"/>
                                          </p:val>
                                        </p:tav>
                                        <p:tav tm="100000">
                                          <p:val>
                                            <p:strVal val="#ppt_x"/>
                                          </p:val>
                                        </p:tav>
                                      </p:tavLst>
                                    </p:anim>
                                    <p:anim calcmode="lin" valueType="num">
                                      <p:cBhvr additive="base">
                                        <p:cTn id="3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ppt_x"/>
                                          </p:val>
                                        </p:tav>
                                        <p:tav tm="100000">
                                          <p:val>
                                            <p:strVal val="#ppt_x"/>
                                          </p:val>
                                        </p:tav>
                                      </p:tavLst>
                                    </p:anim>
                                    <p:anim calcmode="lin" valueType="num">
                                      <p:cBhvr additive="base">
                                        <p:cTn id="3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032"/>
                                        </p:tgtEl>
                                        <p:attrNameLst>
                                          <p:attrName>style.visibility</p:attrName>
                                        </p:attrNameLst>
                                      </p:cBhvr>
                                      <p:to>
                                        <p:strVal val="visible"/>
                                      </p:to>
                                    </p:set>
                                    <p:anim calcmode="lin" valueType="num">
                                      <p:cBhvr additive="base">
                                        <p:cTn id="43" dur="500" fill="hold"/>
                                        <p:tgtEl>
                                          <p:spTgt spid="1032"/>
                                        </p:tgtEl>
                                        <p:attrNameLst>
                                          <p:attrName>ppt_x</p:attrName>
                                        </p:attrNameLst>
                                      </p:cBhvr>
                                      <p:tavLst>
                                        <p:tav tm="0">
                                          <p:val>
                                            <p:strVal val="#ppt_x"/>
                                          </p:val>
                                        </p:tav>
                                        <p:tav tm="100000">
                                          <p:val>
                                            <p:strVal val="#ppt_x"/>
                                          </p:val>
                                        </p:tav>
                                      </p:tavLst>
                                    </p:anim>
                                    <p:anim calcmode="lin" valueType="num">
                                      <p:cBhvr additive="base">
                                        <p:cTn id="44" dur="500" fill="hold"/>
                                        <p:tgtEl>
                                          <p:spTgt spid="1032"/>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1"/>
                                        </p:tgtEl>
                                        <p:attrNameLst>
                                          <p:attrName>style.visibility</p:attrName>
                                        </p:attrNameLst>
                                      </p:cBhvr>
                                      <p:to>
                                        <p:strVal val="visible"/>
                                      </p:to>
                                    </p:set>
                                    <p:anim calcmode="lin" valueType="num">
                                      <p:cBhvr additive="base">
                                        <p:cTn id="49" dur="500" fill="hold"/>
                                        <p:tgtEl>
                                          <p:spTgt spid="21"/>
                                        </p:tgtEl>
                                        <p:attrNameLst>
                                          <p:attrName>ppt_x</p:attrName>
                                        </p:attrNameLst>
                                      </p:cBhvr>
                                      <p:tavLst>
                                        <p:tav tm="0">
                                          <p:val>
                                            <p:strVal val="#ppt_x"/>
                                          </p:val>
                                        </p:tav>
                                        <p:tav tm="100000">
                                          <p:val>
                                            <p:strVal val="#ppt_x"/>
                                          </p:val>
                                        </p:tav>
                                      </p:tavLst>
                                    </p:anim>
                                    <p:anim calcmode="lin" valueType="num">
                                      <p:cBhvr additive="base">
                                        <p:cTn id="5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2938" y="157654"/>
            <a:ext cx="8445062" cy="451945"/>
          </a:xfrm>
        </p:spPr>
        <p:txBody>
          <a:bodyPr>
            <a:normAutofit fontScale="90000"/>
          </a:bodyPr>
          <a:lstStyle/>
          <a:p>
            <a:pPr>
              <a:defRPr/>
            </a:pPr>
            <a:r>
              <a:rPr lang="en-US" sz="3200" dirty="0"/>
              <a:t>Date </a:t>
            </a:r>
            <a:r>
              <a:rPr lang="en-US" sz="3200" dirty="0" err="1"/>
              <a:t>biografice</a:t>
            </a:r>
            <a:endParaRPr lang="en-US" sz="3200" dirty="0"/>
          </a:p>
        </p:txBody>
      </p:sp>
      <p:sp>
        <p:nvSpPr>
          <p:cNvPr id="9219" name="Content Placeholder 2"/>
          <p:cNvSpPr>
            <a:spLocks noGrp="1"/>
          </p:cNvSpPr>
          <p:nvPr>
            <p:ph sz="quarter" idx="1"/>
          </p:nvPr>
        </p:nvSpPr>
        <p:spPr>
          <a:xfrm>
            <a:off x="1676400" y="762000"/>
            <a:ext cx="8839200" cy="5334000"/>
          </a:xfrm>
        </p:spPr>
        <p:txBody>
          <a:bodyPr>
            <a:normAutofit fontScale="92500"/>
          </a:bodyPr>
          <a:lstStyle/>
          <a:p>
            <a:r>
              <a:rPr lang="ro-RO" altLang="en-US" sz="1700" dirty="0"/>
              <a:t>Sir Kenneth Robinson (n</a:t>
            </a:r>
            <a:r>
              <a:rPr lang="en-US" altLang="en-US" sz="1700" dirty="0"/>
              <a:t>a</a:t>
            </a:r>
            <a:r>
              <a:rPr lang="ro-RO" altLang="en-US" sz="1700" dirty="0"/>
              <a:t>scut la 04 martie 1950) </a:t>
            </a:r>
            <a:r>
              <a:rPr lang="ro-RO" altLang="en-US" sz="1700" dirty="0" smtClean="0"/>
              <a:t>a fost </a:t>
            </a:r>
            <a:r>
              <a:rPr lang="ro-RO" altLang="en-US" sz="1700" dirty="0"/>
              <a:t>un autor englez, vorbitor </a:t>
            </a:r>
            <a:r>
              <a:rPr lang="en-US" altLang="en-US" sz="1700" dirty="0"/>
              <a:t>s</a:t>
            </a:r>
            <a:r>
              <a:rPr lang="ro-RO" altLang="en-US" sz="1700" dirty="0"/>
              <a:t>i consilier interna</a:t>
            </a:r>
            <a:r>
              <a:rPr lang="en-US" altLang="en-US" sz="1700" dirty="0" err="1"/>
              <a:t>ti</a:t>
            </a:r>
            <a:r>
              <a:rPr lang="ro-RO" altLang="en-US" sz="1700" dirty="0"/>
              <a:t>onal privind educa</a:t>
            </a:r>
            <a:r>
              <a:rPr lang="en-US" altLang="en-US" sz="1700" dirty="0" err="1"/>
              <a:t>ti</a:t>
            </a:r>
            <a:r>
              <a:rPr lang="ro-RO" altLang="en-US" sz="1700" dirty="0"/>
              <a:t>a prin </a:t>
            </a:r>
            <a:r>
              <a:rPr lang="en-US" altLang="en-US" sz="1700" dirty="0"/>
              <a:t> </a:t>
            </a:r>
            <a:r>
              <a:rPr lang="ro-RO" altLang="en-US" sz="1700" dirty="0"/>
              <a:t>art</a:t>
            </a:r>
            <a:r>
              <a:rPr lang="en-US" altLang="en-US" sz="1700" dirty="0"/>
              <a:t>a</a:t>
            </a:r>
            <a:endParaRPr lang="ro-RO" altLang="en-US" sz="1700" dirty="0"/>
          </a:p>
          <a:p>
            <a:endParaRPr lang="en-US" altLang="en-US" sz="400" dirty="0"/>
          </a:p>
          <a:p>
            <a:r>
              <a:rPr lang="ro-RO" altLang="en-US" sz="1700" dirty="0"/>
              <a:t>Este un profesionist format la </a:t>
            </a:r>
            <a:r>
              <a:rPr lang="en-US" altLang="en-US" sz="1700" dirty="0"/>
              <a:t>s</a:t>
            </a:r>
            <a:r>
              <a:rPr lang="ro-RO" altLang="en-US" sz="1700" dirty="0"/>
              <a:t>i de </a:t>
            </a:r>
            <a:r>
              <a:rPr lang="en-US" altLang="en-US" sz="1700" dirty="0"/>
              <a:t>s</a:t>
            </a:r>
            <a:r>
              <a:rPr lang="ro-RO" altLang="en-US" sz="1700" dirty="0"/>
              <a:t>coala britanic</a:t>
            </a:r>
            <a:r>
              <a:rPr lang="en-US" altLang="en-US" sz="1700" dirty="0"/>
              <a:t>a</a:t>
            </a:r>
            <a:r>
              <a:rPr lang="ro-RO" altLang="en-US" sz="1700" dirty="0"/>
              <a:t>, dar care </a:t>
            </a:r>
            <a:r>
              <a:rPr lang="en-US" altLang="en-US" sz="1700" dirty="0"/>
              <a:t>in 2001 </a:t>
            </a:r>
            <a:r>
              <a:rPr lang="ro-RO" altLang="en-US" sz="1700" dirty="0"/>
              <a:t>s-a mutat în Statele Unite ale Americii, unde s-a implicat efectiv în diferite programe educa</a:t>
            </a:r>
            <a:r>
              <a:rPr lang="en-US" altLang="en-US" sz="1700" dirty="0"/>
              <a:t>t</a:t>
            </a:r>
            <a:r>
              <a:rPr lang="ro-RO" altLang="en-US" sz="1700" dirty="0"/>
              <a:t>ionale</a:t>
            </a:r>
          </a:p>
          <a:p>
            <a:endParaRPr lang="en-US" altLang="en-US" sz="400" dirty="0"/>
          </a:p>
          <a:p>
            <a:r>
              <a:rPr lang="en-US" altLang="en-US" sz="1700" dirty="0"/>
              <a:t>L</a:t>
            </a:r>
            <a:r>
              <a:rPr lang="ro-RO" altLang="en-US" sz="1700" dirty="0"/>
              <a:t>ocuieste </a:t>
            </a:r>
            <a:r>
              <a:rPr lang="en-US" altLang="en-US" sz="1700" dirty="0" err="1"/>
              <a:t>i</a:t>
            </a:r>
            <a:r>
              <a:rPr lang="ro-RO" altLang="en-US" sz="1700" dirty="0"/>
              <a:t>n Los Angeles </a:t>
            </a:r>
            <a:r>
              <a:rPr lang="en-US" altLang="en-US" sz="1700" dirty="0"/>
              <a:t> </a:t>
            </a:r>
            <a:r>
              <a:rPr lang="en-US" altLang="en-US" sz="1700" dirty="0" err="1"/>
              <a:t>i</a:t>
            </a:r>
            <a:r>
              <a:rPr lang="ro-RO" altLang="en-US" sz="1700" dirty="0"/>
              <a:t>mpreun</a:t>
            </a:r>
            <a:r>
              <a:rPr lang="en-US" altLang="en-US" sz="1700" dirty="0"/>
              <a:t>a </a:t>
            </a:r>
            <a:r>
              <a:rPr lang="ro-RO" altLang="en-US" sz="1700" dirty="0"/>
              <a:t>cu so</a:t>
            </a:r>
            <a:r>
              <a:rPr lang="en-US" altLang="en-US" sz="1700" dirty="0"/>
              <a:t>t</a:t>
            </a:r>
            <a:r>
              <a:rPr lang="ro-RO" altLang="en-US" sz="1700" dirty="0"/>
              <a:t>ia sa, Marie-Therese </a:t>
            </a:r>
            <a:r>
              <a:rPr lang="en-US" altLang="en-US" sz="1700" dirty="0" err="1"/>
              <a:t>si</a:t>
            </a:r>
            <a:r>
              <a:rPr lang="ro-RO" altLang="en-US" sz="1700" dirty="0"/>
              <a:t> copi</a:t>
            </a:r>
            <a:r>
              <a:rPr lang="en-US" altLang="en-US" sz="1700" dirty="0" err="1"/>
              <a:t>i</a:t>
            </a:r>
            <a:r>
              <a:rPr lang="ro-RO" altLang="en-US" sz="1700" dirty="0"/>
              <a:t>i, James </a:t>
            </a:r>
            <a:r>
              <a:rPr lang="en-US" altLang="en-US" sz="1700" dirty="0"/>
              <a:t>s</a:t>
            </a:r>
            <a:r>
              <a:rPr lang="ro-RO" altLang="en-US" sz="1700" dirty="0"/>
              <a:t>i Kate Robinson</a:t>
            </a:r>
          </a:p>
          <a:p>
            <a:endParaRPr lang="en-US" altLang="en-US" sz="400" dirty="0"/>
          </a:p>
          <a:p>
            <a:r>
              <a:rPr lang="ro-RO" altLang="en-US" sz="1700" dirty="0"/>
              <a:t>Nascut </a:t>
            </a:r>
            <a:r>
              <a:rPr lang="en-US" altLang="en-US" sz="1700" dirty="0" err="1"/>
              <a:t>i</a:t>
            </a:r>
            <a:r>
              <a:rPr lang="ro-RO" altLang="en-US" sz="1700" dirty="0"/>
              <a:t>n Liverpool, Merseyside, intr-o familie </a:t>
            </a:r>
            <a:r>
              <a:rPr lang="en-US" altLang="en-US" sz="1700" dirty="0"/>
              <a:t> </a:t>
            </a:r>
            <a:r>
              <a:rPr lang="ro-RO" altLang="en-US" sz="1700" dirty="0"/>
              <a:t>a clasei muncitoare  – tatal James si mama-  Ethel</a:t>
            </a:r>
            <a:r>
              <a:rPr lang="en-US" altLang="en-US" sz="1700" dirty="0"/>
              <a:t> - </a:t>
            </a:r>
            <a:r>
              <a:rPr lang="ro-RO" altLang="en-US" sz="1700" dirty="0"/>
              <a:t>Ken este unul dintre cei sapte copii</a:t>
            </a:r>
          </a:p>
          <a:p>
            <a:endParaRPr lang="en-US" altLang="en-US" sz="400" dirty="0"/>
          </a:p>
          <a:p>
            <a:r>
              <a:rPr lang="ro-RO" altLang="en-US" sz="1700" dirty="0"/>
              <a:t>La varsta de patru ani face poliomielita si din cauza deficientelor fizice datorate acestei boli, este inscris la scoala speciala Margaret Beavan</a:t>
            </a:r>
          </a:p>
          <a:p>
            <a:endParaRPr lang="en-US" altLang="en-US" sz="400" dirty="0"/>
          </a:p>
          <a:p>
            <a:r>
              <a:rPr lang="en-US" altLang="en-US" sz="1700" dirty="0" err="1"/>
              <a:t>Scoli</a:t>
            </a:r>
            <a:r>
              <a:rPr lang="en-US" altLang="en-US" sz="1700" dirty="0"/>
              <a:t> </a:t>
            </a:r>
            <a:r>
              <a:rPr lang="en-US" altLang="en-US" sz="1700" dirty="0" err="1"/>
              <a:t>urmate</a:t>
            </a:r>
            <a:r>
              <a:rPr lang="en-US" altLang="en-US" sz="1700" dirty="0"/>
              <a:t>: </a:t>
            </a:r>
            <a:r>
              <a:rPr lang="ro-RO" altLang="en-US" sz="1700" dirty="0"/>
              <a:t>Liverpool Collegiate School (1961-1963), Wade Deacon Grammar School, Cheshire (1963-1968)</a:t>
            </a:r>
          </a:p>
          <a:p>
            <a:endParaRPr lang="en-US" altLang="en-US" sz="400" dirty="0"/>
          </a:p>
          <a:p>
            <a:r>
              <a:rPr lang="ro-RO" altLang="en-US" sz="1700" dirty="0"/>
              <a:t>A studiat limba englez</a:t>
            </a:r>
            <a:r>
              <a:rPr lang="en-US" altLang="en-US" sz="1700" dirty="0"/>
              <a:t>a</a:t>
            </a:r>
            <a:r>
              <a:rPr lang="ro-RO" altLang="en-US" sz="1700" dirty="0"/>
              <a:t> </a:t>
            </a:r>
            <a:r>
              <a:rPr lang="en-US" altLang="en-US" sz="1700" dirty="0"/>
              <a:t>s</a:t>
            </a:r>
            <a:r>
              <a:rPr lang="ro-RO" altLang="en-US" sz="1700" dirty="0"/>
              <a:t>i drama la Bretton Hall College of Education (1968-1972) </a:t>
            </a:r>
            <a:r>
              <a:rPr lang="en-US" altLang="en-US" sz="1700" dirty="0" err="1"/>
              <a:t>si</a:t>
            </a:r>
            <a:r>
              <a:rPr lang="ro-RO" altLang="en-US" sz="1700" dirty="0"/>
              <a:t> a finalizat un doctorat în 1981 la Universitatea din Londra privind cercetarea </a:t>
            </a:r>
            <a:r>
              <a:rPr lang="en-US" altLang="en-US" sz="1700" dirty="0"/>
              <a:t>in </a:t>
            </a:r>
            <a:r>
              <a:rPr lang="ro-RO" altLang="en-US" sz="1700" dirty="0"/>
              <a:t>teatru </a:t>
            </a:r>
            <a:r>
              <a:rPr lang="en-US" altLang="en-US" sz="1700" dirty="0"/>
              <a:t>s</a:t>
            </a:r>
            <a:r>
              <a:rPr lang="ro-RO" altLang="en-US" sz="1700" dirty="0"/>
              <a:t>i teatru</a:t>
            </a:r>
            <a:r>
              <a:rPr lang="en-US" altLang="en-US" sz="1700" dirty="0"/>
              <a:t>l</a:t>
            </a:r>
            <a:r>
              <a:rPr lang="ro-RO" altLang="en-US" sz="1700" dirty="0"/>
              <a:t> </a:t>
            </a:r>
            <a:r>
              <a:rPr lang="en-US" altLang="en-US" sz="1700" dirty="0" err="1"/>
              <a:t>i</a:t>
            </a:r>
            <a:r>
              <a:rPr lang="ro-RO" altLang="en-US" sz="1700" dirty="0"/>
              <a:t>n educa</a:t>
            </a:r>
            <a:r>
              <a:rPr lang="en-US" altLang="en-US" sz="1700" dirty="0"/>
              <a:t>t</a:t>
            </a:r>
            <a:r>
              <a:rPr lang="ro-RO" altLang="en-US" sz="1700" dirty="0"/>
              <a:t>ie</a:t>
            </a:r>
            <a:endParaRPr lang="en-US" altLang="en-US" sz="1700" dirty="0"/>
          </a:p>
          <a:p>
            <a:endParaRPr lang="en-US" altLang="en-US" sz="1700" dirty="0"/>
          </a:p>
        </p:txBody>
      </p:sp>
      <p:sp>
        <p:nvSpPr>
          <p:cNvPr id="9220"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34FA9AC5-095F-4EA9-958B-4897097BA25D}" type="slidenum">
              <a:rPr lang="en-US" altLang="en-US">
                <a:solidFill>
                  <a:srgbClr val="FFFFFF"/>
                </a:solidFill>
              </a:rPr>
              <a:pPr/>
              <a:t>6</a:t>
            </a:fld>
            <a:endParaRPr lang="en-US" altLang="en-US">
              <a:solidFill>
                <a:srgbClr val="FFFFFF"/>
              </a:solidFill>
            </a:endParaRPr>
          </a:p>
        </p:txBody>
      </p:sp>
    </p:spTree>
    <p:extLst>
      <p:ext uri="{BB962C8B-B14F-4D97-AF65-F5344CB8AC3E}">
        <p14:creationId xmlns:p14="http://schemas.microsoft.com/office/powerpoint/2010/main" val="10361050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2655" y="233855"/>
            <a:ext cx="7467600" cy="1143000"/>
          </a:xfrm>
        </p:spPr>
        <p:txBody>
          <a:bodyPr/>
          <a:lstStyle/>
          <a:p>
            <a:pPr>
              <a:defRPr/>
            </a:pPr>
            <a:r>
              <a:rPr lang="en-US" sz="3200" dirty="0"/>
              <a:t>Date </a:t>
            </a:r>
            <a:r>
              <a:rPr lang="en-US" sz="3200" dirty="0" err="1"/>
              <a:t>biografice</a:t>
            </a:r>
            <a:endParaRPr lang="en-US" sz="3200" dirty="0"/>
          </a:p>
        </p:txBody>
      </p:sp>
      <p:sp>
        <p:nvSpPr>
          <p:cNvPr id="3" name="Content Placeholder 2"/>
          <p:cNvSpPr>
            <a:spLocks noGrp="1"/>
          </p:cNvSpPr>
          <p:nvPr>
            <p:ph sz="quarter" idx="1"/>
          </p:nvPr>
        </p:nvSpPr>
        <p:spPr>
          <a:xfrm>
            <a:off x="1828800" y="914400"/>
            <a:ext cx="8686800" cy="5638800"/>
          </a:xfrm>
        </p:spPr>
        <p:txBody>
          <a:bodyPr>
            <a:normAutofit lnSpcReduction="10000"/>
          </a:bodyPr>
          <a:lstStyle/>
          <a:p>
            <a:pPr>
              <a:lnSpc>
                <a:spcPct val="80000"/>
              </a:lnSpc>
            </a:pPr>
            <a:r>
              <a:rPr lang="ro-RO" altLang="en-US" sz="1700" dirty="0"/>
              <a:t>Din 1985 p</a:t>
            </a:r>
            <a:r>
              <a:rPr lang="en-US" altLang="en-US" sz="1700" dirty="0"/>
              <a:t>a</a:t>
            </a:r>
            <a:r>
              <a:rPr lang="ro-RO" altLang="en-US" sz="1700" dirty="0"/>
              <a:t>n</a:t>
            </a:r>
            <a:r>
              <a:rPr lang="en-US" altLang="en-US" sz="1700" dirty="0"/>
              <a:t>a  </a:t>
            </a:r>
            <a:r>
              <a:rPr lang="en-US" altLang="en-US" sz="1700" dirty="0" err="1"/>
              <a:t>i</a:t>
            </a:r>
            <a:r>
              <a:rPr lang="ro-RO" altLang="en-US" sz="1700" dirty="0"/>
              <a:t>n 1988, Ken Robinson a fost </a:t>
            </a:r>
            <a:r>
              <a:rPr lang="ro-RO" altLang="en-US" sz="1700" dirty="0">
                <a:solidFill>
                  <a:srgbClr val="E75C01"/>
                </a:solidFill>
              </a:rPr>
              <a:t>director al artelor in scoli de proiect</a:t>
            </a:r>
            <a:r>
              <a:rPr lang="en-US" altLang="en-US" sz="1700" dirty="0">
                <a:solidFill>
                  <a:srgbClr val="E75C01"/>
                </a:solidFill>
              </a:rPr>
              <a:t> </a:t>
            </a:r>
            <a:r>
              <a:rPr lang="en-US" altLang="en-US" sz="1700" dirty="0"/>
              <a:t>- </a:t>
            </a:r>
            <a:r>
              <a:rPr lang="ro-RO" altLang="en-US" sz="1700" dirty="0"/>
              <a:t>o initiativa de a dezvolta educa</a:t>
            </a:r>
            <a:r>
              <a:rPr lang="en-US" altLang="en-US" sz="1700" dirty="0" err="1"/>
              <a:t>ti</a:t>
            </a:r>
            <a:r>
              <a:rPr lang="ro-RO" altLang="en-US" sz="1700" dirty="0"/>
              <a:t>a prin intermediul artelor,  </a:t>
            </a:r>
            <a:r>
              <a:rPr lang="en-US" altLang="en-US" sz="1700" dirty="0" err="1"/>
              <a:t>i</a:t>
            </a:r>
            <a:r>
              <a:rPr lang="ro-RO" altLang="en-US" sz="1700" dirty="0"/>
              <a:t>n toată Anglia </a:t>
            </a:r>
            <a:r>
              <a:rPr lang="en-US" altLang="en-US" sz="1700" dirty="0"/>
              <a:t> </a:t>
            </a:r>
            <a:r>
              <a:rPr lang="en-US" altLang="en-US" sz="1700" dirty="0" err="1"/>
              <a:t>si</a:t>
            </a:r>
            <a:r>
              <a:rPr lang="en-US" altLang="en-US" sz="1700" dirty="0"/>
              <a:t>  T</a:t>
            </a:r>
            <a:r>
              <a:rPr lang="ro-RO" altLang="en-US" sz="1700" dirty="0"/>
              <a:t>ara Galilor</a:t>
            </a:r>
            <a:r>
              <a:rPr lang="en-US" altLang="en-US" sz="1700" dirty="0"/>
              <a:t> -</a:t>
            </a:r>
            <a:r>
              <a:rPr lang="en-US" altLang="en-US" sz="1700" dirty="0" err="1"/>
              <a:t>proiectul</a:t>
            </a:r>
            <a:r>
              <a:rPr lang="en-US" altLang="en-US" sz="1700" dirty="0"/>
              <a:t> a </a:t>
            </a:r>
            <a:r>
              <a:rPr lang="ro-RO" altLang="en-US" sz="1700" dirty="0"/>
              <a:t>influen</a:t>
            </a:r>
            <a:r>
              <a:rPr lang="en-US" altLang="en-US" sz="1700" dirty="0"/>
              <a:t>t</a:t>
            </a:r>
            <a:r>
              <a:rPr lang="ro-RO" altLang="en-US" sz="1700" dirty="0"/>
              <a:t>at </a:t>
            </a:r>
            <a:r>
              <a:rPr lang="ro-RO" altLang="en-US" sz="1700" dirty="0" smtClean="0"/>
              <a:t>proiectarea </a:t>
            </a:r>
            <a:r>
              <a:rPr lang="ro-RO" altLang="en-US" sz="1700" dirty="0"/>
              <a:t>curriculumului na</a:t>
            </a:r>
            <a:r>
              <a:rPr lang="en-US" altLang="en-US" sz="1700" dirty="0"/>
              <a:t>t</a:t>
            </a:r>
            <a:r>
              <a:rPr lang="ro-RO" altLang="en-US" sz="1700" dirty="0"/>
              <a:t>ional în Anglia</a:t>
            </a:r>
            <a:r>
              <a:rPr lang="en-US" altLang="en-US" sz="1700" dirty="0"/>
              <a:t> </a:t>
            </a:r>
            <a:endParaRPr lang="ro-RO" altLang="en-US" sz="1700" dirty="0"/>
          </a:p>
          <a:p>
            <a:pPr>
              <a:lnSpc>
                <a:spcPct val="80000"/>
              </a:lnSpc>
            </a:pPr>
            <a:endParaRPr lang="en-US" altLang="en-US" sz="900" dirty="0"/>
          </a:p>
          <a:p>
            <a:pPr>
              <a:lnSpc>
                <a:spcPct val="80000"/>
              </a:lnSpc>
            </a:pPr>
            <a:r>
              <a:rPr lang="en-US" altLang="en-US" sz="1700" dirty="0"/>
              <a:t> I</a:t>
            </a:r>
            <a:r>
              <a:rPr lang="ro-RO" altLang="en-US" sz="1700" dirty="0"/>
              <a:t>n 2003, el a fost f</a:t>
            </a:r>
            <a:r>
              <a:rPr lang="en-US" altLang="en-US" sz="1700" dirty="0"/>
              <a:t>a</a:t>
            </a:r>
            <a:r>
              <a:rPr lang="ro-RO" altLang="en-US" sz="1700" dirty="0"/>
              <a:t>cut </a:t>
            </a:r>
            <a:r>
              <a:rPr lang="ro-RO" altLang="en-US" sz="1700" dirty="0">
                <a:solidFill>
                  <a:srgbClr val="E75C01"/>
                </a:solidFill>
              </a:rPr>
              <a:t>Cavaler licen</a:t>
            </a:r>
            <a:r>
              <a:rPr lang="en-US" altLang="en-US" sz="1700" dirty="0" err="1">
                <a:solidFill>
                  <a:srgbClr val="E75C01"/>
                </a:solidFill>
              </a:rPr>
              <a:t>ti</a:t>
            </a:r>
            <a:r>
              <a:rPr lang="ro-RO" altLang="en-US" sz="1700" dirty="0">
                <a:solidFill>
                  <a:srgbClr val="E75C01"/>
                </a:solidFill>
              </a:rPr>
              <a:t>at de catre Regina Angliei </a:t>
            </a:r>
            <a:r>
              <a:rPr lang="ro-RO" altLang="en-US" sz="1700" dirty="0"/>
              <a:t>pentru serviciile sale in domeniul artelor si educati</a:t>
            </a:r>
            <a:r>
              <a:rPr lang="en-US" altLang="en-US" sz="1700" dirty="0" err="1"/>
              <a:t>ei</a:t>
            </a:r>
            <a:endParaRPr lang="ro-RO" altLang="en-US" sz="1700" dirty="0"/>
          </a:p>
          <a:p>
            <a:pPr>
              <a:lnSpc>
                <a:spcPct val="80000"/>
              </a:lnSpc>
            </a:pPr>
            <a:endParaRPr lang="en-US" altLang="en-US" sz="900" dirty="0"/>
          </a:p>
          <a:p>
            <a:pPr>
              <a:lnSpc>
                <a:spcPct val="80000"/>
              </a:lnSpc>
            </a:pPr>
            <a:r>
              <a:rPr lang="ro-RO" altLang="en-US" sz="1700" dirty="0"/>
              <a:t>A fost </a:t>
            </a:r>
            <a:r>
              <a:rPr lang="ro-RO" altLang="en-US" sz="1700" dirty="0">
                <a:solidFill>
                  <a:srgbClr val="E75C01"/>
                </a:solidFill>
              </a:rPr>
              <a:t>profesor de educa</a:t>
            </a:r>
            <a:r>
              <a:rPr lang="en-US" altLang="en-US" sz="1700" dirty="0">
                <a:solidFill>
                  <a:srgbClr val="E75C01"/>
                </a:solidFill>
              </a:rPr>
              <a:t>t</a:t>
            </a:r>
            <a:r>
              <a:rPr lang="ro-RO" altLang="en-US" sz="1700" dirty="0">
                <a:solidFill>
                  <a:srgbClr val="E75C01"/>
                </a:solidFill>
              </a:rPr>
              <a:t>ie la Universitatea din Warwick </a:t>
            </a:r>
            <a:r>
              <a:rPr lang="ro-RO" altLang="en-US" sz="1700" dirty="0"/>
              <a:t>in perioada 1989-2001, iar  acum este profesor emerit la aceea</a:t>
            </a:r>
            <a:r>
              <a:rPr lang="en-US" altLang="en-US" sz="1700" dirty="0"/>
              <a:t>s</a:t>
            </a:r>
            <a:r>
              <a:rPr lang="ro-RO" altLang="en-US" sz="1700" dirty="0"/>
              <a:t>i institu</a:t>
            </a:r>
            <a:r>
              <a:rPr lang="en-US" altLang="en-US" sz="1700" dirty="0" err="1"/>
              <a:t>ti</a:t>
            </a:r>
            <a:r>
              <a:rPr lang="ro-RO" altLang="en-US" sz="1700" dirty="0"/>
              <a:t>e</a:t>
            </a:r>
          </a:p>
          <a:p>
            <a:pPr>
              <a:lnSpc>
                <a:spcPct val="80000"/>
              </a:lnSpc>
            </a:pPr>
            <a:endParaRPr lang="en-US" altLang="en-US" sz="900" dirty="0"/>
          </a:p>
          <a:p>
            <a:pPr>
              <a:lnSpc>
                <a:spcPct val="80000"/>
              </a:lnSpc>
            </a:pPr>
            <a:r>
              <a:rPr lang="en-US" altLang="en-US" sz="1700" dirty="0"/>
              <a:t>I</a:t>
            </a:r>
            <a:r>
              <a:rPr lang="ro-RO" altLang="en-US" sz="1700" dirty="0"/>
              <a:t>n 2003, el a fost f</a:t>
            </a:r>
            <a:r>
              <a:rPr lang="en-US" altLang="en-US" sz="1700" dirty="0"/>
              <a:t>a</a:t>
            </a:r>
            <a:r>
              <a:rPr lang="ro-RO" altLang="en-US" sz="1700" dirty="0"/>
              <a:t>cut </a:t>
            </a:r>
            <a:r>
              <a:rPr lang="ro-RO" altLang="en-US" sz="1700" dirty="0">
                <a:solidFill>
                  <a:srgbClr val="E75C01"/>
                </a:solidFill>
              </a:rPr>
              <a:t>Cavaler licen</a:t>
            </a:r>
            <a:r>
              <a:rPr lang="en-US" altLang="en-US" sz="1700" dirty="0" err="1">
                <a:solidFill>
                  <a:srgbClr val="E75C01"/>
                </a:solidFill>
              </a:rPr>
              <a:t>ti</a:t>
            </a:r>
            <a:r>
              <a:rPr lang="ro-RO" altLang="en-US" sz="1700" dirty="0">
                <a:solidFill>
                  <a:srgbClr val="E75C01"/>
                </a:solidFill>
              </a:rPr>
              <a:t>at de catre Regina Ang</a:t>
            </a:r>
            <a:r>
              <a:rPr lang="ro-RO" altLang="en-US" sz="1700" dirty="0"/>
              <a:t>liei pentru serviciile sale in domeniul artelor si educatiei</a:t>
            </a:r>
          </a:p>
          <a:p>
            <a:pPr>
              <a:lnSpc>
                <a:spcPct val="80000"/>
              </a:lnSpc>
            </a:pPr>
            <a:endParaRPr lang="en-US" altLang="en-US" sz="900" dirty="0"/>
          </a:p>
          <a:p>
            <a:pPr>
              <a:lnSpc>
                <a:spcPct val="80000"/>
              </a:lnSpc>
            </a:pPr>
            <a:r>
              <a:rPr lang="ro-RO" altLang="en-US" sz="1700" dirty="0">
                <a:solidFill>
                  <a:srgbClr val="E75C01"/>
                </a:solidFill>
              </a:rPr>
              <a:t>Un vorbitor foarte popular la conferin</a:t>
            </a:r>
            <a:r>
              <a:rPr lang="en-US" altLang="en-US" sz="1700" dirty="0">
                <a:solidFill>
                  <a:srgbClr val="E75C01"/>
                </a:solidFill>
              </a:rPr>
              <a:t>t</a:t>
            </a:r>
            <a:r>
              <a:rPr lang="ro-RO" altLang="en-US" sz="1700" dirty="0">
                <a:solidFill>
                  <a:srgbClr val="E75C01"/>
                </a:solidFill>
              </a:rPr>
              <a:t>e</a:t>
            </a:r>
            <a:r>
              <a:rPr lang="en-US" altLang="en-US" sz="1700" dirty="0">
                <a:solidFill>
                  <a:srgbClr val="E75C01"/>
                </a:solidFill>
              </a:rPr>
              <a:t>le</a:t>
            </a:r>
            <a:r>
              <a:rPr lang="ro-RO" altLang="en-US" sz="1700" dirty="0">
                <a:solidFill>
                  <a:srgbClr val="E75C01"/>
                </a:solidFill>
              </a:rPr>
              <a:t> TED</a:t>
            </a:r>
            <a:r>
              <a:rPr lang="ro-RO" altLang="en-US" sz="1700" dirty="0"/>
              <a:t> unde are </a:t>
            </a:r>
            <a:r>
              <a:rPr lang="en-US" altLang="en-US" sz="1700" dirty="0"/>
              <a:t> </a:t>
            </a:r>
            <a:r>
              <a:rPr lang="en-US" altLang="en-US" sz="1700" dirty="0" err="1"/>
              <a:t>numeroase</a:t>
            </a:r>
            <a:r>
              <a:rPr lang="en-US" altLang="en-US" sz="1700" dirty="0"/>
              <a:t> </a:t>
            </a:r>
            <a:r>
              <a:rPr lang="ro-RO" altLang="en-US" sz="1700" dirty="0"/>
              <a:t>prezentari despre rolul creativit</a:t>
            </a:r>
            <a:r>
              <a:rPr lang="en-US" altLang="en-US" sz="1700" dirty="0"/>
              <a:t>at</a:t>
            </a:r>
            <a:r>
              <a:rPr lang="ro-RO" altLang="en-US" sz="1700" dirty="0"/>
              <a:t>ii în educa</a:t>
            </a:r>
            <a:r>
              <a:rPr lang="en-US" altLang="en-US" sz="1700" dirty="0" err="1"/>
              <a:t>ti</a:t>
            </a:r>
            <a:r>
              <a:rPr lang="ro-RO" altLang="en-US" sz="1700" dirty="0"/>
              <a:t>e(Tehnology, Entertainment, Design – </a:t>
            </a:r>
            <a:r>
              <a:rPr lang="en-US" altLang="en-US" sz="1700" dirty="0"/>
              <a:t> </a:t>
            </a:r>
            <a:r>
              <a:rPr lang="ro-RO" altLang="en-US" sz="1700" dirty="0"/>
              <a:t>eveniment anual organizat in SUA, dedicat educatiei, care consta</a:t>
            </a:r>
            <a:r>
              <a:rPr lang="en-US" altLang="en-US" sz="1700" dirty="0"/>
              <a:t> </a:t>
            </a:r>
            <a:r>
              <a:rPr lang="ro-RO" altLang="en-US" sz="1700" dirty="0"/>
              <a:t> intr-o serie de conferinte )</a:t>
            </a:r>
          </a:p>
          <a:p>
            <a:pPr>
              <a:lnSpc>
                <a:spcPct val="80000"/>
              </a:lnSpc>
            </a:pPr>
            <a:endParaRPr lang="en-US" altLang="en-US" sz="900" dirty="0"/>
          </a:p>
          <a:p>
            <a:pPr>
              <a:lnSpc>
                <a:spcPct val="80000"/>
              </a:lnSpc>
            </a:pPr>
            <a:r>
              <a:rPr lang="en-US" altLang="en-US" sz="1700" dirty="0"/>
              <a:t>I</a:t>
            </a:r>
            <a:r>
              <a:rPr lang="ro-RO" altLang="en-US" sz="1700" dirty="0"/>
              <a:t>n 2003, el a fost f</a:t>
            </a:r>
            <a:r>
              <a:rPr lang="en-US" altLang="en-US" sz="1700" dirty="0"/>
              <a:t>a</a:t>
            </a:r>
            <a:r>
              <a:rPr lang="ro-RO" altLang="en-US" sz="1700" dirty="0"/>
              <a:t>cut </a:t>
            </a:r>
            <a:r>
              <a:rPr lang="ro-RO" altLang="en-US" sz="1700" dirty="0">
                <a:solidFill>
                  <a:srgbClr val="E75C01"/>
                </a:solidFill>
              </a:rPr>
              <a:t>Cavaler licen</a:t>
            </a:r>
            <a:r>
              <a:rPr lang="en-US" altLang="en-US" sz="1700" dirty="0" err="1">
                <a:solidFill>
                  <a:srgbClr val="E75C01"/>
                </a:solidFill>
              </a:rPr>
              <a:t>ti</a:t>
            </a:r>
            <a:r>
              <a:rPr lang="ro-RO" altLang="en-US" sz="1700" dirty="0">
                <a:solidFill>
                  <a:srgbClr val="E75C01"/>
                </a:solidFill>
              </a:rPr>
              <a:t>at de catre Regina Angliei </a:t>
            </a:r>
            <a:r>
              <a:rPr lang="ro-RO" altLang="en-US" sz="1700" dirty="0"/>
              <a:t>pentru serviciile sale in domeniul artelor si educatiei</a:t>
            </a:r>
          </a:p>
          <a:p>
            <a:pPr>
              <a:lnSpc>
                <a:spcPct val="80000"/>
              </a:lnSpc>
            </a:pPr>
            <a:endParaRPr lang="en-US" altLang="en-US" sz="900" dirty="0"/>
          </a:p>
          <a:p>
            <a:pPr>
              <a:lnSpc>
                <a:spcPct val="80000"/>
              </a:lnSpc>
            </a:pPr>
            <a:r>
              <a:rPr lang="ro-RO" altLang="en-US" sz="1700" dirty="0">
                <a:solidFill>
                  <a:srgbClr val="E75C01"/>
                </a:solidFill>
              </a:rPr>
              <a:t>Prelegerile lui sunt foarte vizionate prin intermediul site-ului TED, de peste 34 de milioane de ori (2015) </a:t>
            </a:r>
            <a:r>
              <a:rPr lang="ro-RO" altLang="en-US" sz="1700" dirty="0"/>
              <a:t>si in toate,  Ken Robinson, declara </a:t>
            </a:r>
            <a:r>
              <a:rPr lang="en-US" altLang="en-US" sz="1700" dirty="0"/>
              <a:t> </a:t>
            </a:r>
            <a:r>
              <a:rPr lang="ro-RO" altLang="en-US" sz="1700" dirty="0"/>
              <a:t>ca,  scolile ucid creativitatea din toate timpurile</a:t>
            </a:r>
            <a:endParaRPr lang="en-US" altLang="en-US" sz="1700" dirty="0"/>
          </a:p>
          <a:p>
            <a:pPr>
              <a:lnSpc>
                <a:spcPct val="80000"/>
              </a:lnSpc>
            </a:pPr>
            <a:endParaRPr lang="en-US" altLang="en-US" sz="1700" dirty="0"/>
          </a:p>
          <a:p>
            <a:pPr>
              <a:lnSpc>
                <a:spcPct val="80000"/>
              </a:lnSpc>
            </a:pPr>
            <a:endParaRPr lang="en-US" altLang="en-US" sz="1700" dirty="0"/>
          </a:p>
          <a:p>
            <a:pPr>
              <a:lnSpc>
                <a:spcPct val="80000"/>
              </a:lnSpc>
            </a:pPr>
            <a:endParaRPr lang="en-US" altLang="en-US" sz="1700" dirty="0"/>
          </a:p>
          <a:p>
            <a:pPr>
              <a:lnSpc>
                <a:spcPct val="80000"/>
              </a:lnSpc>
            </a:pPr>
            <a:endParaRPr lang="en-US" altLang="en-US" sz="1700" dirty="0"/>
          </a:p>
        </p:txBody>
      </p:sp>
      <p:sp>
        <p:nvSpPr>
          <p:cNvPr id="10244"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7438462C-5D8A-42F3-9603-42E26D250B7B}" type="slidenum">
              <a:rPr lang="en-US" altLang="en-US">
                <a:solidFill>
                  <a:srgbClr val="FFFFFF"/>
                </a:solidFill>
              </a:rPr>
              <a:pPr/>
              <a:t>7</a:t>
            </a:fld>
            <a:endParaRPr lang="en-US" altLang="en-US">
              <a:solidFill>
                <a:srgbClr val="FFFFFF"/>
              </a:solidFill>
            </a:endParaRPr>
          </a:p>
        </p:txBody>
      </p:sp>
    </p:spTree>
    <p:extLst>
      <p:ext uri="{BB962C8B-B14F-4D97-AF65-F5344CB8AC3E}">
        <p14:creationId xmlns:p14="http://schemas.microsoft.com/office/powerpoint/2010/main" val="38815325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00179" y="302173"/>
            <a:ext cx="7467600" cy="1143000"/>
          </a:xfrm>
        </p:spPr>
        <p:txBody>
          <a:bodyPr/>
          <a:lstStyle/>
          <a:p>
            <a:pPr>
              <a:defRPr/>
            </a:pPr>
            <a:r>
              <a:rPr lang="en-US" sz="3200" dirty="0" err="1"/>
              <a:t>Lucrari</a:t>
            </a:r>
            <a:r>
              <a:rPr lang="en-US" sz="3200" dirty="0"/>
              <a:t> </a:t>
            </a:r>
            <a:r>
              <a:rPr lang="en-US" sz="3200" dirty="0" err="1"/>
              <a:t>si</a:t>
            </a:r>
            <a:r>
              <a:rPr lang="en-US" sz="3200" dirty="0"/>
              <a:t> </a:t>
            </a:r>
            <a:r>
              <a:rPr lang="en-US" sz="3200" dirty="0" err="1"/>
              <a:t>carti</a:t>
            </a:r>
            <a:r>
              <a:rPr lang="en-US" sz="3200" dirty="0"/>
              <a:t> </a:t>
            </a:r>
            <a:r>
              <a:rPr lang="en-US" sz="3200" dirty="0" err="1"/>
              <a:t>scrise</a:t>
            </a:r>
            <a:endParaRPr lang="en-US" sz="3200" dirty="0"/>
          </a:p>
        </p:txBody>
      </p:sp>
      <p:sp>
        <p:nvSpPr>
          <p:cNvPr id="3" name="Content Placeholder 2"/>
          <p:cNvSpPr>
            <a:spLocks noGrp="1"/>
          </p:cNvSpPr>
          <p:nvPr>
            <p:ph sz="quarter" idx="1"/>
          </p:nvPr>
        </p:nvSpPr>
        <p:spPr>
          <a:xfrm>
            <a:off x="1981200" y="1066801"/>
            <a:ext cx="8153400" cy="4873625"/>
          </a:xfrm>
        </p:spPr>
        <p:txBody>
          <a:bodyPr>
            <a:noAutofit/>
          </a:bodyPr>
          <a:lstStyle/>
          <a:p>
            <a:pPr marL="274320" indent="-274320">
              <a:spcAft>
                <a:spcPts val="0"/>
              </a:spcAft>
              <a:buFont typeface="Wingdings"/>
              <a:buChar char=""/>
              <a:defRPr/>
            </a:pPr>
            <a:r>
              <a:rPr lang="en-US" sz="1700" dirty="0">
                <a:solidFill>
                  <a:schemeClr val="accent1">
                    <a:lumMod val="75000"/>
                  </a:schemeClr>
                </a:solidFill>
              </a:rPr>
              <a:t>1977</a:t>
            </a:r>
            <a:r>
              <a:rPr lang="en-US" sz="1700" dirty="0"/>
              <a:t> Learning Through Drama: Report of The Schools Council Drama Teaching Project with Lynn McGregor and Maggie Tate. UCL. </a:t>
            </a:r>
            <a:r>
              <a:rPr lang="en-US" sz="1700" dirty="0" err="1"/>
              <a:t>Heineman</a:t>
            </a:r>
            <a:endParaRPr lang="en-US" sz="1700" dirty="0"/>
          </a:p>
          <a:p>
            <a:pPr marL="274320" indent="-274320">
              <a:spcAft>
                <a:spcPts val="0"/>
              </a:spcAft>
              <a:buFont typeface="Wingdings"/>
              <a:buChar char=""/>
              <a:defRPr/>
            </a:pPr>
            <a:r>
              <a:rPr lang="en-US" sz="1700" dirty="0">
                <a:solidFill>
                  <a:schemeClr val="accent1">
                    <a:lumMod val="75000"/>
                  </a:schemeClr>
                </a:solidFill>
              </a:rPr>
              <a:t>1980</a:t>
            </a:r>
            <a:r>
              <a:rPr lang="en-US" sz="1700" dirty="0"/>
              <a:t> Exploring Theatre and Education </a:t>
            </a:r>
            <a:r>
              <a:rPr lang="en-US" sz="1700" dirty="0" err="1"/>
              <a:t>Heinmann</a:t>
            </a:r>
            <a:r>
              <a:rPr lang="en-US" sz="1700" dirty="0"/>
              <a:t> </a:t>
            </a:r>
          </a:p>
          <a:p>
            <a:pPr marL="274320" indent="-274320">
              <a:spcAft>
                <a:spcPts val="0"/>
              </a:spcAft>
              <a:buFont typeface="Wingdings"/>
              <a:buChar char=""/>
              <a:defRPr/>
            </a:pPr>
            <a:r>
              <a:rPr lang="en-US" sz="1700" dirty="0">
                <a:solidFill>
                  <a:schemeClr val="accent1">
                    <a:lumMod val="75000"/>
                  </a:schemeClr>
                </a:solidFill>
              </a:rPr>
              <a:t>1982</a:t>
            </a:r>
            <a:r>
              <a:rPr lang="en-US" sz="1700" dirty="0"/>
              <a:t> </a:t>
            </a:r>
            <a:r>
              <a:rPr lang="en-US" sz="1700" i="1" dirty="0"/>
              <a:t>The Arts in Schools: Principles, Practice, and Provision,</a:t>
            </a:r>
            <a:r>
              <a:rPr lang="en-US" sz="1700" dirty="0"/>
              <a:t>. </a:t>
            </a:r>
            <a:r>
              <a:rPr lang="en-US" sz="1700" u="sng" dirty="0" err="1"/>
              <a:t>Calouste</a:t>
            </a:r>
            <a:r>
              <a:rPr lang="en-US" sz="1700" u="sng" dirty="0"/>
              <a:t> </a:t>
            </a:r>
            <a:r>
              <a:rPr lang="en-US" sz="1700" u="sng" dirty="0" err="1"/>
              <a:t>Gulbenkian</a:t>
            </a:r>
            <a:r>
              <a:rPr lang="en-US" sz="1700" u="sng" dirty="0"/>
              <a:t> Foundation</a:t>
            </a:r>
            <a:endParaRPr lang="en-US" sz="1700" dirty="0"/>
          </a:p>
          <a:p>
            <a:pPr marL="274320" indent="-274320">
              <a:spcAft>
                <a:spcPts val="0"/>
              </a:spcAft>
              <a:buFont typeface="Wingdings"/>
              <a:buChar char=""/>
              <a:defRPr/>
            </a:pPr>
            <a:r>
              <a:rPr lang="en-US" sz="1700" dirty="0">
                <a:solidFill>
                  <a:schemeClr val="accent1">
                    <a:lumMod val="75000"/>
                  </a:schemeClr>
                </a:solidFill>
              </a:rPr>
              <a:t>1984</a:t>
            </a:r>
            <a:r>
              <a:rPr lang="en-US" sz="1700" dirty="0"/>
              <a:t> </a:t>
            </a:r>
            <a:r>
              <a:rPr lang="en-US" sz="1700" i="1" dirty="0"/>
              <a:t>The Arts and Higher Education.</a:t>
            </a:r>
            <a:r>
              <a:rPr lang="en-US" sz="1700" dirty="0"/>
              <a:t> (editor : Christopher Ball). </a:t>
            </a:r>
            <a:r>
              <a:rPr lang="en-US" sz="1700" dirty="0" err="1"/>
              <a:t>Gulbenkian</a:t>
            </a:r>
            <a:r>
              <a:rPr lang="en-US" sz="1700" dirty="0"/>
              <a:t> and the </a:t>
            </a:r>
            <a:r>
              <a:rPr lang="en-US" sz="1700" dirty="0" err="1"/>
              <a:t>Leverhulme</a:t>
            </a:r>
            <a:r>
              <a:rPr lang="en-US" sz="1700" dirty="0"/>
              <a:t> Trust</a:t>
            </a:r>
          </a:p>
          <a:p>
            <a:pPr marL="274320" indent="-274320">
              <a:spcAft>
                <a:spcPts val="0"/>
              </a:spcAft>
              <a:buFont typeface="Wingdings"/>
              <a:buChar char=""/>
              <a:defRPr/>
            </a:pPr>
            <a:r>
              <a:rPr lang="en-US" sz="1700" dirty="0">
                <a:solidFill>
                  <a:schemeClr val="accent1">
                    <a:lumMod val="75000"/>
                  </a:schemeClr>
                </a:solidFill>
              </a:rPr>
              <a:t>1986</a:t>
            </a:r>
            <a:r>
              <a:rPr lang="en-US" sz="1700" dirty="0"/>
              <a:t> </a:t>
            </a:r>
            <a:r>
              <a:rPr lang="en-US" sz="1700" i="1" dirty="0"/>
              <a:t>The Arts in Further Education</a:t>
            </a:r>
            <a:r>
              <a:rPr lang="en-US" sz="1700" dirty="0"/>
              <a:t>. </a:t>
            </a:r>
            <a:r>
              <a:rPr lang="en-US" sz="1700" u="sng" dirty="0">
                <a:hlinkClick r:id="rId2" tooltip="Department of Education and Science (UK)"/>
              </a:rPr>
              <a:t>Department of Education and Science</a:t>
            </a:r>
            <a:r>
              <a:rPr lang="en-US" sz="1700" dirty="0"/>
              <a:t>.</a:t>
            </a:r>
          </a:p>
          <a:p>
            <a:pPr marL="274320" indent="-274320">
              <a:spcAft>
                <a:spcPts val="0"/>
              </a:spcAft>
              <a:buFont typeface="Wingdings"/>
              <a:buChar char=""/>
              <a:defRPr/>
            </a:pPr>
            <a:r>
              <a:rPr lang="en-US" sz="1700" dirty="0">
                <a:solidFill>
                  <a:schemeClr val="accent1">
                    <a:lumMod val="75000"/>
                  </a:schemeClr>
                </a:solidFill>
              </a:rPr>
              <a:t>1998</a:t>
            </a:r>
            <a:r>
              <a:rPr lang="en-US" sz="1700" dirty="0"/>
              <a:t> </a:t>
            </a:r>
            <a:r>
              <a:rPr lang="en-US" sz="1700" i="1" dirty="0"/>
              <a:t>Facing the Future: The Arts and Education in Hong Kong,</a:t>
            </a:r>
            <a:r>
              <a:rPr lang="en-US" sz="1700" dirty="0"/>
              <a:t> Hong Kong Arts Development Council</a:t>
            </a:r>
          </a:p>
          <a:p>
            <a:pPr marL="274320" indent="-274320">
              <a:spcAft>
                <a:spcPts val="0"/>
              </a:spcAft>
              <a:buFont typeface="Wingdings"/>
              <a:buChar char=""/>
              <a:defRPr/>
            </a:pPr>
            <a:r>
              <a:rPr lang="en-US" sz="1700" dirty="0">
                <a:solidFill>
                  <a:schemeClr val="accent1">
                    <a:lumMod val="75000"/>
                  </a:schemeClr>
                </a:solidFill>
              </a:rPr>
              <a:t>1998</a:t>
            </a:r>
            <a:r>
              <a:rPr lang="en-US" sz="1700" dirty="0"/>
              <a:t> </a:t>
            </a:r>
            <a:r>
              <a:rPr lang="en-US" sz="1700" i="1" dirty="0"/>
              <a:t>All Our Futures: Creativity, Culture, and Education (The Robinson Report)</a:t>
            </a:r>
            <a:endParaRPr lang="en-US" sz="1700" dirty="0"/>
          </a:p>
          <a:p>
            <a:pPr marL="274320" indent="-274320">
              <a:spcAft>
                <a:spcPts val="0"/>
              </a:spcAft>
              <a:buFont typeface="Wingdings"/>
              <a:buChar char=""/>
              <a:defRPr/>
            </a:pPr>
            <a:r>
              <a:rPr lang="en-US" sz="1700" dirty="0">
                <a:solidFill>
                  <a:schemeClr val="accent1">
                    <a:lumMod val="75000"/>
                  </a:schemeClr>
                </a:solidFill>
              </a:rPr>
              <a:t>2001</a:t>
            </a:r>
            <a:r>
              <a:rPr lang="en-US" sz="1700" dirty="0"/>
              <a:t> </a:t>
            </a:r>
            <a:r>
              <a:rPr lang="en-US" sz="1700" i="1" dirty="0"/>
              <a:t>Out of Our Minds: Learning to Be Creative</a:t>
            </a:r>
            <a:r>
              <a:rPr lang="en-US" sz="1700" dirty="0"/>
              <a:t>. Capstone</a:t>
            </a:r>
          </a:p>
          <a:p>
            <a:pPr marL="274320" indent="-274320">
              <a:spcAft>
                <a:spcPts val="0"/>
              </a:spcAft>
              <a:buFont typeface="Wingdings"/>
              <a:buChar char=""/>
              <a:defRPr/>
            </a:pPr>
            <a:r>
              <a:rPr lang="en-US" sz="1700" dirty="0">
                <a:solidFill>
                  <a:schemeClr val="accent1">
                    <a:lumMod val="75000"/>
                  </a:schemeClr>
                </a:solidFill>
              </a:rPr>
              <a:t>2009</a:t>
            </a:r>
            <a:r>
              <a:rPr lang="en-US" sz="1700" dirty="0"/>
              <a:t> </a:t>
            </a:r>
            <a:r>
              <a:rPr lang="en-US" sz="1700" i="1" dirty="0"/>
              <a:t>The Element: How Finding Your Passion Changes Everything</a:t>
            </a:r>
            <a:r>
              <a:rPr lang="en-US" sz="1700" dirty="0"/>
              <a:t> (cu Lou </a:t>
            </a:r>
            <a:r>
              <a:rPr lang="en-US" sz="1700" dirty="0" err="1"/>
              <a:t>Aronica</a:t>
            </a:r>
            <a:r>
              <a:rPr lang="en-US" sz="1700" dirty="0"/>
              <a:t>)</a:t>
            </a:r>
          </a:p>
          <a:p>
            <a:pPr marL="274320" indent="-274320">
              <a:spcAft>
                <a:spcPts val="0"/>
              </a:spcAft>
              <a:buFont typeface="Wingdings"/>
              <a:buChar char=""/>
              <a:defRPr/>
            </a:pPr>
            <a:r>
              <a:rPr lang="en-US" sz="1700" dirty="0">
                <a:solidFill>
                  <a:schemeClr val="accent1">
                    <a:lumMod val="75000"/>
                  </a:schemeClr>
                </a:solidFill>
              </a:rPr>
              <a:t>2013</a:t>
            </a:r>
            <a:r>
              <a:rPr lang="en-US" sz="1700" dirty="0"/>
              <a:t> </a:t>
            </a:r>
            <a:r>
              <a:rPr lang="en-US" sz="1700" i="1" dirty="0"/>
              <a:t>Finding Your Element: How To Discover Your Talents and Passions and Transform Your Life</a:t>
            </a:r>
            <a:r>
              <a:rPr lang="en-US" sz="1700" dirty="0"/>
              <a:t> (with Lou </a:t>
            </a:r>
            <a:r>
              <a:rPr lang="en-US" sz="1700" dirty="0" err="1"/>
              <a:t>Aronica</a:t>
            </a:r>
            <a:r>
              <a:rPr lang="en-US" sz="1700" dirty="0"/>
              <a:t>). Viking</a:t>
            </a:r>
          </a:p>
          <a:p>
            <a:pPr marL="274320" indent="-274320">
              <a:spcAft>
                <a:spcPts val="0"/>
              </a:spcAft>
              <a:buFont typeface="Wingdings"/>
              <a:buChar char=""/>
              <a:defRPr/>
            </a:pPr>
            <a:r>
              <a:rPr lang="en-US" sz="1700" dirty="0">
                <a:solidFill>
                  <a:schemeClr val="accent1">
                    <a:lumMod val="75000"/>
                  </a:schemeClr>
                </a:solidFill>
              </a:rPr>
              <a:t>2015</a:t>
            </a:r>
            <a:r>
              <a:rPr lang="en-US" sz="1700" dirty="0"/>
              <a:t> </a:t>
            </a:r>
            <a:r>
              <a:rPr lang="en-US" sz="1700" i="1" dirty="0"/>
              <a:t>Creative Schools: The Grassroots Revolution That's Transforming Education</a:t>
            </a:r>
            <a:r>
              <a:rPr lang="en-US" sz="1700" dirty="0"/>
              <a:t> (</a:t>
            </a:r>
            <a:r>
              <a:rPr lang="en-US" sz="1700" dirty="0" err="1"/>
              <a:t>impreuna</a:t>
            </a:r>
            <a:r>
              <a:rPr lang="en-US" sz="1700" dirty="0"/>
              <a:t> cu Lou </a:t>
            </a:r>
            <a:r>
              <a:rPr lang="en-US" sz="1700" dirty="0" err="1"/>
              <a:t>Aronica</a:t>
            </a:r>
            <a:r>
              <a:rPr lang="en-US" sz="1700" dirty="0"/>
              <a:t>)</a:t>
            </a:r>
          </a:p>
          <a:p>
            <a:pPr marL="274320" indent="-274320">
              <a:spcAft>
                <a:spcPts val="0"/>
              </a:spcAft>
              <a:buFont typeface="Wingdings"/>
              <a:buChar char=""/>
              <a:defRPr/>
            </a:pPr>
            <a:endParaRPr lang="en-US" sz="1700" dirty="0"/>
          </a:p>
        </p:txBody>
      </p:sp>
      <p:sp>
        <p:nvSpPr>
          <p:cNvPr id="11268"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Schoolbook" panose="02040604050505020304" pitchFamily="18" charset="0"/>
              </a:defRPr>
            </a:lvl1pPr>
            <a:lvl2pPr marL="742950" indent="-285750">
              <a:defRPr>
                <a:solidFill>
                  <a:schemeClr val="tx1"/>
                </a:solidFill>
                <a:latin typeface="Century Schoolbook" panose="02040604050505020304" pitchFamily="18" charset="0"/>
              </a:defRPr>
            </a:lvl2pPr>
            <a:lvl3pPr marL="1143000" indent="-228600">
              <a:defRPr>
                <a:solidFill>
                  <a:schemeClr val="tx1"/>
                </a:solidFill>
                <a:latin typeface="Century Schoolbook" panose="02040604050505020304" pitchFamily="18" charset="0"/>
              </a:defRPr>
            </a:lvl3pPr>
            <a:lvl4pPr marL="1600200" indent="-228600">
              <a:defRPr>
                <a:solidFill>
                  <a:schemeClr val="tx1"/>
                </a:solidFill>
                <a:latin typeface="Century Schoolbook" panose="02040604050505020304" pitchFamily="18" charset="0"/>
              </a:defRPr>
            </a:lvl4pPr>
            <a:lvl5pPr marL="2057400" indent="-228600">
              <a:defRPr>
                <a:solidFill>
                  <a:schemeClr val="tx1"/>
                </a:solidFill>
                <a:latin typeface="Century Schoolbook" panose="02040604050505020304" pitchFamily="18" charset="0"/>
              </a:defRPr>
            </a:lvl5pPr>
            <a:lvl6pPr marL="2514600" indent="-228600" fontAlgn="base">
              <a:spcBef>
                <a:spcPct val="0"/>
              </a:spcBef>
              <a:spcAft>
                <a:spcPct val="0"/>
              </a:spcAft>
              <a:defRPr>
                <a:solidFill>
                  <a:schemeClr val="tx1"/>
                </a:solidFill>
                <a:latin typeface="Century Schoolbook" panose="02040604050505020304" pitchFamily="18" charset="0"/>
              </a:defRPr>
            </a:lvl6pPr>
            <a:lvl7pPr marL="2971800" indent="-228600" fontAlgn="base">
              <a:spcBef>
                <a:spcPct val="0"/>
              </a:spcBef>
              <a:spcAft>
                <a:spcPct val="0"/>
              </a:spcAft>
              <a:defRPr>
                <a:solidFill>
                  <a:schemeClr val="tx1"/>
                </a:solidFill>
                <a:latin typeface="Century Schoolbook" panose="02040604050505020304" pitchFamily="18" charset="0"/>
              </a:defRPr>
            </a:lvl7pPr>
            <a:lvl8pPr marL="3429000" indent="-228600" fontAlgn="base">
              <a:spcBef>
                <a:spcPct val="0"/>
              </a:spcBef>
              <a:spcAft>
                <a:spcPct val="0"/>
              </a:spcAft>
              <a:defRPr>
                <a:solidFill>
                  <a:schemeClr val="tx1"/>
                </a:solidFill>
                <a:latin typeface="Century Schoolbook" panose="02040604050505020304" pitchFamily="18" charset="0"/>
              </a:defRPr>
            </a:lvl8pPr>
            <a:lvl9pPr marL="3886200" indent="-228600" fontAlgn="base">
              <a:spcBef>
                <a:spcPct val="0"/>
              </a:spcBef>
              <a:spcAft>
                <a:spcPct val="0"/>
              </a:spcAft>
              <a:defRPr>
                <a:solidFill>
                  <a:schemeClr val="tx1"/>
                </a:solidFill>
                <a:latin typeface="Century Schoolbook" panose="02040604050505020304" pitchFamily="18" charset="0"/>
              </a:defRPr>
            </a:lvl9pPr>
          </a:lstStyle>
          <a:p>
            <a:fld id="{2B8F0493-CFB5-4933-9D57-A8F36269ED2A}" type="slidenum">
              <a:rPr lang="en-US" altLang="en-US">
                <a:solidFill>
                  <a:srgbClr val="FFFFFF"/>
                </a:solidFill>
              </a:rPr>
              <a:pPr/>
              <a:t>8</a:t>
            </a:fld>
            <a:endParaRPr lang="en-US" altLang="en-US">
              <a:solidFill>
                <a:srgbClr val="FFFFFF"/>
              </a:solidFill>
            </a:endParaRPr>
          </a:p>
        </p:txBody>
      </p:sp>
    </p:spTree>
    <p:extLst>
      <p:ext uri="{BB962C8B-B14F-4D97-AF65-F5344CB8AC3E}">
        <p14:creationId xmlns:p14="http://schemas.microsoft.com/office/powerpoint/2010/main" val="23241203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solidFill>
                  <a:schemeClr val="accent6">
                    <a:lumMod val="50000"/>
                  </a:schemeClr>
                </a:solidFill>
                <a:latin typeface="Arial Black" panose="020B0A04020102020204" pitchFamily="34" charset="0"/>
              </a:rPr>
              <a:t>CE       ESTE EDUCAȚIA?</a:t>
            </a:r>
            <a:endParaRPr lang="ro-RO" dirty="0">
              <a:solidFill>
                <a:schemeClr val="accent6">
                  <a:lumMod val="50000"/>
                </a:schemeClr>
              </a:solidFill>
              <a:latin typeface="Arial Black" panose="020B0A04020102020204" pitchFamily="34" charset="0"/>
            </a:endParaRPr>
          </a:p>
        </p:txBody>
      </p:sp>
      <p:pic>
        <p:nvPicPr>
          <p:cNvPr id="2050" name="Picture 2" descr="Image may contain: one or more people and text"/>
          <p:cNvPicPr>
            <a:picLocks noChangeAspect="1" noChangeArrowheads="1"/>
          </p:cNvPicPr>
          <p:nvPr/>
        </p:nvPicPr>
        <p:blipFill rotWithShape="1">
          <a:blip r:embed="rId2">
            <a:extLst>
              <a:ext uri="{28A0092B-C50C-407E-A947-70E740481C1C}">
                <a14:useLocalDpi xmlns:a14="http://schemas.microsoft.com/office/drawing/2010/main" val="0"/>
              </a:ext>
            </a:extLst>
          </a:blip>
          <a:srcRect b="15087"/>
          <a:stretch/>
        </p:blipFill>
        <p:spPr bwMode="auto">
          <a:xfrm>
            <a:off x="2814184" y="1428750"/>
            <a:ext cx="5787118" cy="491399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2429302" y="553587"/>
            <a:ext cx="1194544" cy="769441"/>
          </a:xfrm>
          <a:prstGeom prst="rect">
            <a:avLst/>
          </a:prstGeom>
        </p:spPr>
        <p:txBody>
          <a:bodyPr wrap="square">
            <a:spAutoFit/>
          </a:bodyPr>
          <a:lstStyle/>
          <a:p>
            <a:r>
              <a:rPr lang="ro-RO" sz="4400" u="sng" dirty="0">
                <a:solidFill>
                  <a:schemeClr val="accent6">
                    <a:lumMod val="50000"/>
                  </a:schemeClr>
                </a:solidFill>
                <a:latin typeface="Arial Black" panose="020B0A04020102020204" pitchFamily="34" charset="0"/>
              </a:rPr>
              <a:t>NU</a:t>
            </a:r>
            <a:endParaRPr lang="ro-RO" sz="4400" dirty="0"/>
          </a:p>
        </p:txBody>
      </p:sp>
    </p:spTree>
    <p:extLst>
      <p:ext uri="{BB962C8B-B14F-4D97-AF65-F5344CB8AC3E}">
        <p14:creationId xmlns:p14="http://schemas.microsoft.com/office/powerpoint/2010/main" val="1262056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nodeType="clickEffect">
                                  <p:stCondLst>
                                    <p:cond delay="0"/>
                                  </p:stCondLst>
                                  <p:childTnLst>
                                    <p:set>
                                      <p:cBhvr>
                                        <p:cTn id="12" dur="1" fill="hold">
                                          <p:stCondLst>
                                            <p:cond delay="0"/>
                                          </p:stCondLst>
                                        </p:cTn>
                                        <p:tgtEl>
                                          <p:spTgt spid="2050"/>
                                        </p:tgtEl>
                                        <p:attrNameLst>
                                          <p:attrName>style.visibility</p:attrName>
                                        </p:attrNameLst>
                                      </p:cBhvr>
                                      <p:to>
                                        <p:strVal val="visible"/>
                                      </p:to>
                                    </p:set>
                                    <p:anim calcmode="lin" valueType="num">
                                      <p:cBhvr>
                                        <p:cTn id="13" dur="1000" fill="hold"/>
                                        <p:tgtEl>
                                          <p:spTgt spid="2050"/>
                                        </p:tgtEl>
                                        <p:attrNameLst>
                                          <p:attrName>ppt_w</p:attrName>
                                        </p:attrNameLst>
                                      </p:cBhvr>
                                      <p:tavLst>
                                        <p:tav tm="0">
                                          <p:val>
                                            <p:fltVal val="0"/>
                                          </p:val>
                                        </p:tav>
                                        <p:tav tm="100000">
                                          <p:val>
                                            <p:strVal val="#ppt_w"/>
                                          </p:val>
                                        </p:tav>
                                      </p:tavLst>
                                    </p:anim>
                                    <p:anim calcmode="lin" valueType="num">
                                      <p:cBhvr>
                                        <p:cTn id="14" dur="1000" fill="hold"/>
                                        <p:tgtEl>
                                          <p:spTgt spid="2050"/>
                                        </p:tgtEl>
                                        <p:attrNameLst>
                                          <p:attrName>ppt_h</p:attrName>
                                        </p:attrNameLst>
                                      </p:cBhvr>
                                      <p:tavLst>
                                        <p:tav tm="0">
                                          <p:val>
                                            <p:fltVal val="0"/>
                                          </p:val>
                                        </p:tav>
                                        <p:tav tm="100000">
                                          <p:val>
                                            <p:strVal val="#ppt_h"/>
                                          </p:val>
                                        </p:tav>
                                      </p:tavLst>
                                    </p:anim>
                                    <p:anim calcmode="lin" valueType="num">
                                      <p:cBhvr>
                                        <p:cTn id="15" dur="1000" fill="hold"/>
                                        <p:tgtEl>
                                          <p:spTgt spid="2050"/>
                                        </p:tgtEl>
                                        <p:attrNameLst>
                                          <p:attrName>style.rotation</p:attrName>
                                        </p:attrNameLst>
                                      </p:cBhvr>
                                      <p:tavLst>
                                        <p:tav tm="0">
                                          <p:val>
                                            <p:fltVal val="90"/>
                                          </p:val>
                                        </p:tav>
                                        <p:tav tm="100000">
                                          <p:val>
                                            <p:fltVal val="0"/>
                                          </p:val>
                                        </p:tav>
                                      </p:tavLst>
                                    </p:anim>
                                    <p:animEffect transition="in" filter="fade">
                                      <p:cBhvr>
                                        <p:cTn id="16" dur="1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10365</TotalTime>
  <Words>2660</Words>
  <Application>Microsoft Office PowerPoint</Application>
  <PresentationFormat>Widescreen</PresentationFormat>
  <Paragraphs>232</Paragraphs>
  <Slides>36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Arial Black</vt:lpstr>
      <vt:lpstr>Calibri</vt:lpstr>
      <vt:lpstr>Century Schoolbook</vt:lpstr>
      <vt:lpstr>Franklin Gothic Book</vt:lpstr>
      <vt:lpstr>Wingdings</vt:lpstr>
      <vt:lpstr>Wingdings 2</vt:lpstr>
      <vt:lpstr>Crop</vt:lpstr>
      <vt:lpstr>Ken robinson</vt:lpstr>
      <vt:lpstr>CUPRINS:</vt:lpstr>
      <vt:lpstr>                         KEN ROBINSON        Scoli creative – Revolutia de la              baza a invatamÂntului</vt:lpstr>
      <vt:lpstr>CINE ESTE  KEN ROBINSON?</vt:lpstr>
      <vt:lpstr>PowerPoint Presentation</vt:lpstr>
      <vt:lpstr>Date biografice</vt:lpstr>
      <vt:lpstr>Date biografice</vt:lpstr>
      <vt:lpstr>Lucrari si carti scrise</vt:lpstr>
      <vt:lpstr>CE       ESTE EDUCAȚIA?</vt:lpstr>
      <vt:lpstr>DAR TOTUȘI... CE ESTE? -Revoluționați învățământul!-</vt:lpstr>
      <vt:lpstr>Cum ar arăta o abordare diferită a educației?</vt:lpstr>
      <vt:lpstr>PowerPoint Presentation</vt:lpstr>
      <vt:lpstr>CARE ESTE SCOPUL EDUCAȚIEI?</vt:lpstr>
      <vt:lpstr>„Educația ar trebui să ne ajute să ne descoperim elementul nostru” </vt:lpstr>
      <vt:lpstr>CARE SUNT ROLURILE EDUCAȚIEI?</vt:lpstr>
      <vt:lpstr>CE ESTE ȘCOALA?</vt:lpstr>
      <vt:lpstr>CUM ESTE „COPILUL”?</vt:lpstr>
      <vt:lpstr>DAR PROFESORUL?</vt:lpstr>
      <vt:lpstr>școala este o comunitate de învățare – o comunitate a oamenilor care se întâlnesc pentru că vor să învețe unul de la celălalt.</vt:lpstr>
      <vt:lpstr>Voi sunteți creativi?</vt:lpstr>
      <vt:lpstr>CE PRESUPUNE CREATIVITATEA?</vt:lpstr>
      <vt:lpstr>PowerPoint Presentation</vt:lpstr>
      <vt:lpstr>EXISTĂ OAMENI INCAPABILI SĂ FIE CREATIVI?</vt:lpstr>
      <vt:lpstr>CE ROL OCUPĂ CREATIVITATEA ÎN EDUCAȚIE?</vt:lpstr>
      <vt:lpstr>KEEP IN MIND!</vt:lpstr>
      <vt:lpstr>„Descopera-ti Elementul” (2013)</vt:lpstr>
      <vt:lpstr>„Descopera-ti Elementul” (2013)</vt:lpstr>
      <vt:lpstr>„Descopera-ti Elementul” (2013)</vt:lpstr>
      <vt:lpstr>PowerPoint Presentation</vt:lpstr>
      <vt:lpstr>“Scoli Creative” (2015)</vt:lpstr>
      <vt:lpstr>“Scoli Creative” (2015)</vt:lpstr>
      <vt:lpstr>“Scoli Creative” (2015)</vt:lpstr>
      <vt:lpstr>“Scoli Creative” (2015)</vt:lpstr>
      <vt:lpstr>“Scoli Creative” (2015)</vt:lpstr>
      <vt:lpstr>“Scoli Creative” (2015)</vt:lpstr>
      <vt:lpstr>BIBLIOGRAFIE</vt:lpstr>
    </vt:vector>
  </TitlesOfParts>
  <Company>diakov.net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Ken robinson</dc:title>
  <dc:creator>Giulia</dc:creator>
  <cp:lastModifiedBy>diana csorba</cp:lastModifiedBy>
  <cp:revision>62</cp:revision>
  <dcterms:created xsi:type="dcterms:W3CDTF">2018-03-19T17:33:49Z</dcterms:created>
  <dcterms:modified xsi:type="dcterms:W3CDTF">2021-12-09T07:23:14Z</dcterms:modified>
</cp:coreProperties>
</file>

<file path=docProps/thumbnail.jpeg>
</file>